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17"/>
  </p:notesMasterIdLst>
  <p:sldIdLst>
    <p:sldId id="269" r:id="rId5"/>
    <p:sldId id="270" r:id="rId6"/>
    <p:sldId id="256" r:id="rId7"/>
    <p:sldId id="257" r:id="rId8"/>
    <p:sldId id="258" r:id="rId9"/>
    <p:sldId id="272" r:id="rId10"/>
    <p:sldId id="275" r:id="rId11"/>
    <p:sldId id="263" r:id="rId12"/>
    <p:sldId id="268" r:id="rId13"/>
    <p:sldId id="264" r:id="rId14"/>
    <p:sldId id="266" r:id="rId15"/>
    <p:sldId id="276" r:id="rId16"/>
  </p:sldIdLst>
  <p:sldSz cx="18288000" cy="10287000"/>
  <p:notesSz cx="6858000" cy="9144000"/>
  <p:embeddedFontLst>
    <p:embeddedFont>
      <p:font typeface="Arial" panose="020B0604020202020204" pitchFamily="34" charset="0"/>
      <p:regular r:id="rId18"/>
    </p:embeddedFont>
    <p:embeddedFont>
      <p:font typeface="Arial Bold" panose="020B0704020202020204" pitchFamily="34" charset="0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Montserrat Classic" panose="020B0600000101010101" charset="0"/>
      <p:regular r:id="rId25"/>
    </p:embeddedFont>
    <p:embeddedFont>
      <p:font typeface="Montserrat Classic Bold" panose="020B0600000101010101" charset="0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85E4"/>
    <a:srgbClr val="4372C4"/>
    <a:srgbClr val="004AAD"/>
    <a:srgbClr val="1C3C6B"/>
    <a:srgbClr val="405B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80352" autoAdjust="0"/>
  </p:normalViewPr>
  <p:slideViewPr>
    <p:cSldViewPr>
      <p:cViewPr varScale="1">
        <p:scale>
          <a:sx n="43" d="100"/>
          <a:sy n="43" d="100"/>
        </p:scale>
        <p:origin x="732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9167055094877758"/>
          <c:y val="1.5624213240613878E-3"/>
          <c:w val="0.7248485119001562"/>
          <c:h val="0.81692076771653555"/>
        </c:manualLayout>
      </c:layout>
      <c:bar3D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Current Techniques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1.7054761066442398E-2"/>
                  <c:y val="0"/>
                </c:manualLayout>
              </c:layout>
              <c:tx>
                <c:rich>
                  <a:bodyPr/>
                  <a:lstStyle/>
                  <a:p>
                    <a:fld id="{26374216-799E-4E62-9396-CA6115CF9233}" type="VALUE">
                      <a:rPr lang="en-US" altLang="ko-KR">
                        <a:latin typeface="Montserrat Classic" panose="020B0600000101010101" charset="0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5CE0-467B-B112-2A707A7D124F}"/>
                </c:ext>
              </c:extLst>
            </c:dLbl>
            <c:dLbl>
              <c:idx val="1"/>
              <c:layout>
                <c:manualLayout>
                  <c:x val="1.6242629587088057E-2"/>
                  <c:y val="3.1249999999999425E-3"/>
                </c:manualLayout>
              </c:layout>
              <c:tx>
                <c:rich>
                  <a:bodyPr/>
                  <a:lstStyle/>
                  <a:p>
                    <a:fld id="{23AFEEBC-2982-4EA1-A890-06E3D0EA481A}" type="VALUE">
                      <a:rPr lang="en-US" altLang="ko-KR">
                        <a:latin typeface="Montserrat Classic" panose="020B0600000101010101" charset="0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5CE0-467B-B112-2A707A7D124F}"/>
                </c:ext>
              </c:extLst>
            </c:dLbl>
            <c:dLbl>
              <c:idx val="2"/>
              <c:layout>
                <c:manualLayout>
                  <c:x val="3.4109522132884915E-2"/>
                  <c:y val="-2.8645502418044985E-17"/>
                </c:manualLayout>
              </c:layout>
              <c:tx>
                <c:rich>
                  <a:bodyPr/>
                  <a:lstStyle/>
                  <a:p>
                    <a:fld id="{C9C124F0-ECDC-4F22-9052-32ACCF83C53D}" type="VALUE">
                      <a:rPr lang="en-US" altLang="ko-KR">
                        <a:latin typeface="Montserrat Classic" panose="020B0600000101010101" charset="0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5CE0-467B-B112-2A707A7D124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 Classic Bold" panose="020B0600000101010101" charset="0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RECALL</c:v>
                </c:pt>
                <c:pt idx="1">
                  <c:v>PRECISION</c:v>
                </c:pt>
                <c:pt idx="2">
                  <c:v>ACCURACY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0.25</c:v>
                </c:pt>
                <c:pt idx="1">
                  <c:v>0.25</c:v>
                </c:pt>
                <c:pt idx="2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E0-467B-B112-2A707A7D124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With our model</c:v>
                </c:pt>
              </c:strCache>
            </c:strRef>
          </c:tx>
          <c:spPr>
            <a:solidFill>
              <a:srgbClr val="4372C4"/>
            </a:solidFill>
            <a:ln>
              <a:noFill/>
            </a:ln>
            <a:effectLst/>
            <a:sp3d/>
          </c:spPr>
          <c:invertIfNegative val="0"/>
          <c:dLbls>
            <c:dLbl>
              <c:idx val="0"/>
              <c:layout>
                <c:manualLayout>
                  <c:x val="3.0860996215467305E-2"/>
                  <c:y val="-6.2500000000000003E-3"/>
                </c:manualLayout>
              </c:layout>
              <c:tx>
                <c:rich>
                  <a:bodyPr/>
                  <a:lstStyle/>
                  <a:p>
                    <a:fld id="{2CDE35F2-26EB-42DC-A1C5-6359E0C2BEAA}" type="VALUE">
                      <a:rPr lang="en-US" altLang="ko-KR">
                        <a:latin typeface="Montserrat Classic" panose="020B0600000101010101" charset="0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5CE0-467B-B112-2A707A7D124F}"/>
                </c:ext>
              </c:extLst>
            </c:dLbl>
            <c:dLbl>
              <c:idx val="1"/>
              <c:layout>
                <c:manualLayout>
                  <c:x val="2.2739681421923279E-2"/>
                  <c:y val="-7.8125E-3"/>
                </c:manualLayout>
              </c:layout>
              <c:tx>
                <c:rich>
                  <a:bodyPr/>
                  <a:lstStyle/>
                  <a:p>
                    <a:fld id="{0FC26599-AC30-41D5-A1AD-FA273E63A334}" type="VALUE">
                      <a:rPr lang="en-US" altLang="ko-KR">
                        <a:latin typeface="Montserrat Classic" panose="020B0600000101010101" charset="0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CE0-467B-B112-2A707A7D124F}"/>
                </c:ext>
              </c:extLst>
            </c:dLbl>
            <c:dLbl>
              <c:idx val="2"/>
              <c:layout>
                <c:manualLayout>
                  <c:x val="2.5176075859986366E-2"/>
                  <c:y val="-3.1250000000000145E-3"/>
                </c:manualLayout>
              </c:layout>
              <c:tx>
                <c:rich>
                  <a:bodyPr/>
                  <a:lstStyle/>
                  <a:p>
                    <a:fld id="{4AC3B27E-CBE3-4F61-9DA6-D171166BEA2E}" type="VALUE">
                      <a:rPr lang="en-US" altLang="ko-KR">
                        <a:latin typeface="Montserrat Classic" panose="020B0600000101010101" charset="0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CE0-467B-B112-2A707A7D124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 Classic Bold" panose="020B0600000101010101" charset="0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RECALL</c:v>
                </c:pt>
                <c:pt idx="1">
                  <c:v>PRECISION</c:v>
                </c:pt>
                <c:pt idx="2">
                  <c:v>ACCURACY</c:v>
                </c:pt>
              </c:strCache>
            </c:strRef>
          </c:cat>
          <c:val>
            <c:numRef>
              <c:f>Sheet1!$C$2:$C$4</c:f>
              <c:numCache>
                <c:formatCode>0%</c:formatCode>
                <c:ptCount val="3"/>
                <c:pt idx="0">
                  <c:v>0.53</c:v>
                </c:pt>
                <c:pt idx="1">
                  <c:v>0.59</c:v>
                </c:pt>
                <c:pt idx="2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E0-467B-B112-2A707A7D124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0"/>
        <c:shape val="box"/>
        <c:axId val="725414760"/>
        <c:axId val="725418720"/>
        <c:axId val="0"/>
      </c:bar3DChart>
      <c:catAx>
        <c:axId val="7254147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ontserrat Classic Bold" panose="020B0600000101010101" charset="0"/>
                <a:ea typeface="+mn-ea"/>
                <a:cs typeface="+mn-cs"/>
              </a:defRPr>
            </a:pPr>
            <a:endParaRPr lang="ko-KR"/>
          </a:p>
        </c:txPr>
        <c:crossAx val="725418720"/>
        <c:crosses val="autoZero"/>
        <c:auto val="1"/>
        <c:lblAlgn val="ctr"/>
        <c:lblOffset val="100"/>
        <c:noMultiLvlLbl val="0"/>
      </c:catAx>
      <c:valAx>
        <c:axId val="725418720"/>
        <c:scaling>
          <c:orientation val="minMax"/>
        </c:scaling>
        <c:delete val="1"/>
        <c:axPos val="b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725414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8550532781535797"/>
          <c:y val="0.83899076824817997"/>
          <c:w val="0.62898934436928411"/>
          <c:h val="6.84532012328436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ontserrat Classic Bold" panose="020B0600000101010101" charset="0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>
          <a:latin typeface="Montserrat Classic Bold" panose="020B0600000101010101" charset="0"/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svg>
</file>

<file path=ppt/media/image16.pn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2.svg>
</file>

<file path=ppt/media/image23.pn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 Classic" panose="020B0600000101010101" charset="0"/>
              </a:defRPr>
            </a:lvl1pPr>
          </a:lstStyle>
          <a:p>
            <a:endParaRPr lang="cs-CZ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 Classic" panose="020B0600000101010101" charset="0"/>
              </a:defRPr>
            </a:lvl1pPr>
          </a:lstStyle>
          <a:p>
            <a:fld id="{B7268E1E-0E44-426D-905E-8AD9B19D2182}" type="datetimeFigureOut">
              <a:rPr lang="cs-CZ" smtClean="0"/>
              <a:pPr/>
              <a:t>05.12.2023</a:t>
            </a:fld>
            <a:endParaRPr lang="cs-CZ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cs-C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 Classic" panose="020B0600000101010101" charset="0"/>
              </a:defRPr>
            </a:lvl1pPr>
          </a:lstStyle>
          <a:p>
            <a:endParaRPr lang="cs-C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 Classic" panose="020B0600000101010101" charset="0"/>
              </a:defRPr>
            </a:lvl1pPr>
          </a:lstStyle>
          <a:p>
            <a:fld id="{871B2431-D351-4C6E-A3CF-9DFAC0E3E050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ontserrat Classic" panose="020B0600000101010101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ontserrat Classic" panose="020B0600000101010101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ontserrat Classic" panose="020B0600000101010101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ontserrat Classic" panose="020B0600000101010101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ontserrat Classic" panose="020B0600000101010101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pPr/>
              <a:t>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855522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496851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pPr/>
              <a:t>11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234520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pPr/>
              <a:t>12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52051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pPr/>
              <a:t>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044431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rtl="0" fontAlgn="base"/>
            <a:r>
              <a:rPr lang="en-US" altLang="ko-KR" sz="1800" b="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 </a:t>
            </a:r>
            <a:endParaRPr lang="en-US" altLang="ko-KR" b="0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pPr/>
              <a:t>3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13893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pPr/>
              <a:t>4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65954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pPr/>
              <a:t>5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19823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pPr/>
              <a:t>6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277870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pPr/>
              <a:t>7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3920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290763" y="512763"/>
            <a:ext cx="4562475" cy="2566987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/>
            <a:endParaRPr lang="ko-KR" altLang="ko-KR" b="0" i="0" dirty="0">
              <a:solidFill>
                <a:srgbClr val="000000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08419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ontserrat Classic" panose="020B0600000101010101" charset="0"/>
              </a:defRPr>
            </a:lvl1pPr>
          </a:lstStyle>
          <a:p>
            <a:fld id="{1D8BD707-D9CF-40AE-B4C6-C98DA3205C09}" type="datetimeFigureOut">
              <a:rPr lang="en-US" smtClean="0"/>
              <a:pPr/>
              <a:t>12/5/2023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ontserrat Classic" panose="020B0600000101010101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ontserrat Classic" panose="020B0600000101010101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 Classic" panose="020B0600000101010101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Montserrat Classic" panose="020B0600000101010101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Montserrat Classic" panose="020B0600000101010101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Montserrat Classic" panose="020B0600000101010101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Montserrat Classic" panose="020B0600000101010101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ontserrat Classic" panose="020B0600000101010101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9.sv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9.sv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6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10" Type="http://schemas.microsoft.com/office/2007/relationships/hdphoto" Target="../media/hdphoto1.wdp"/><Relationship Id="rId4" Type="http://schemas.openxmlformats.org/officeDocument/2006/relationships/image" Target="../media/image7.sv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9.sv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11" Type="http://schemas.openxmlformats.org/officeDocument/2006/relationships/image" Target="../media/image10.png"/><Relationship Id="rId5" Type="http://schemas.openxmlformats.org/officeDocument/2006/relationships/image" Target="../media/image1.png"/><Relationship Id="rId10" Type="http://schemas.openxmlformats.org/officeDocument/2006/relationships/image" Target="../media/image9.svg"/><Relationship Id="rId4" Type="http://schemas.microsoft.com/office/2007/relationships/hdphoto" Target="../media/hdphoto1.wdp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11" Type="http://schemas.openxmlformats.org/officeDocument/2006/relationships/image" Target="../media/image12.png"/><Relationship Id="rId5" Type="http://schemas.openxmlformats.org/officeDocument/2006/relationships/image" Target="../media/image1.png"/><Relationship Id="rId10" Type="http://schemas.openxmlformats.org/officeDocument/2006/relationships/image" Target="../media/image9.sv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2.sv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11" Type="http://schemas.openxmlformats.org/officeDocument/2006/relationships/image" Target="../media/image9.sv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7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.svg"/><Relationship Id="rId12" Type="http://schemas.openxmlformats.org/officeDocument/2006/relationships/chart" Target="../charts/chart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11" Type="http://schemas.openxmlformats.org/officeDocument/2006/relationships/image" Target="../media/image9.sv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8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11" Type="http://schemas.openxmlformats.org/officeDocument/2006/relationships/image" Target="../media/image16.png"/><Relationship Id="rId5" Type="http://schemas.openxmlformats.org/officeDocument/2006/relationships/image" Target="../media/image1.png"/><Relationship Id="rId15" Type="http://schemas.openxmlformats.org/officeDocument/2006/relationships/image" Target="../media/image20.svg"/><Relationship Id="rId10" Type="http://schemas.openxmlformats.org/officeDocument/2006/relationships/image" Target="../media/image15.svg"/><Relationship Id="rId4" Type="http://schemas.microsoft.com/office/2007/relationships/hdphoto" Target="../media/hdphoto1.wdp"/><Relationship Id="rId9" Type="http://schemas.openxmlformats.org/officeDocument/2006/relationships/image" Target="../media/image8.png"/><Relationship Id="rId1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12" Type="http://schemas.openxmlformats.org/officeDocument/2006/relationships/image" Target="../media/image22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11" Type="http://schemas.openxmlformats.org/officeDocument/2006/relationships/image" Target="../media/image21.png"/><Relationship Id="rId5" Type="http://schemas.openxmlformats.org/officeDocument/2006/relationships/image" Target="../media/image1.png"/><Relationship Id="rId10" Type="http://schemas.openxmlformats.org/officeDocument/2006/relationships/image" Target="../media/image9.sv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11" Type="http://schemas.openxmlformats.org/officeDocument/2006/relationships/image" Target="../media/image23.png"/><Relationship Id="rId5" Type="http://schemas.openxmlformats.org/officeDocument/2006/relationships/image" Target="../media/image1.png"/><Relationship Id="rId10" Type="http://schemas.openxmlformats.org/officeDocument/2006/relationships/image" Target="../media/image9.sv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85749">
            <a:off x="-5724874" y="-3705573"/>
            <a:ext cx="14345355" cy="14345355"/>
          </a:xfrm>
          <a:custGeom>
            <a:avLst/>
            <a:gdLst/>
            <a:ahLst/>
            <a:cxnLst/>
            <a:rect l="l" t="t" r="r" b="b"/>
            <a:pathLst>
              <a:path w="14345355" h="14345355">
                <a:moveTo>
                  <a:pt x="0" y="0"/>
                </a:moveTo>
                <a:lnTo>
                  <a:pt x="14345355" y="0"/>
                </a:lnTo>
                <a:lnTo>
                  <a:pt x="14345355" y="14345355"/>
                </a:lnTo>
                <a:lnTo>
                  <a:pt x="0" y="143453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-1799293">
            <a:off x="11960030" y="-630162"/>
            <a:ext cx="6885296" cy="11055409"/>
          </a:xfrm>
          <a:custGeom>
            <a:avLst/>
            <a:gdLst/>
            <a:ahLst/>
            <a:cxnLst/>
            <a:rect l="l" t="t" r="r" b="b"/>
            <a:pathLst>
              <a:path w="6885296" h="11055409">
                <a:moveTo>
                  <a:pt x="0" y="0"/>
                </a:moveTo>
                <a:lnTo>
                  <a:pt x="6885296" y="0"/>
                </a:lnTo>
                <a:lnTo>
                  <a:pt x="6885296" y="11055409"/>
                </a:lnTo>
                <a:lnTo>
                  <a:pt x="0" y="1105540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A5D945E5-5637-21E9-26DF-F9215484CA91}"/>
              </a:ext>
            </a:extLst>
          </p:cNvPr>
          <p:cNvSpPr txBox="1"/>
          <p:nvPr/>
        </p:nvSpPr>
        <p:spPr>
          <a:xfrm>
            <a:off x="914400" y="3169518"/>
            <a:ext cx="12803188" cy="3193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00"/>
              </a:lnSpc>
            </a:pPr>
            <a:r>
              <a:rPr lang="en-US" sz="7200" dirty="0">
                <a:solidFill>
                  <a:srgbClr val="004AAD"/>
                </a:solidFill>
                <a:latin typeface="Montserrat Classic Bold"/>
              </a:rPr>
              <a:t>Optimal Targeting &amp;</a:t>
            </a:r>
          </a:p>
          <a:p>
            <a:pPr>
              <a:lnSpc>
                <a:spcPts val="8300"/>
              </a:lnSpc>
            </a:pPr>
            <a:r>
              <a:rPr lang="en-US" sz="7200" dirty="0">
                <a:solidFill>
                  <a:srgbClr val="004AAD"/>
                </a:solidFill>
                <a:latin typeface="Montserrat Classic Bold"/>
              </a:rPr>
              <a:t>Lead Conversion Strategy</a:t>
            </a:r>
          </a:p>
          <a:p>
            <a:pPr>
              <a:lnSpc>
                <a:spcPts val="8300"/>
              </a:lnSpc>
            </a:pPr>
            <a:r>
              <a:rPr lang="en-US" sz="7200" dirty="0">
                <a:solidFill>
                  <a:srgbClr val="004AAD"/>
                </a:solidFill>
                <a:latin typeface="Montserrat Classic Bold"/>
              </a:rPr>
              <a:t>For World Plus</a:t>
            </a:r>
          </a:p>
        </p:txBody>
      </p:sp>
      <p:pic>
        <p:nvPicPr>
          <p:cNvPr id="8" name="그림 7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AD22BE45-5F0E-F848-BDE8-EFE050245E6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7353300"/>
            <a:ext cx="2743200" cy="21108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260858-4EC7-79CD-A3EF-6A7EC2D05DCB}"/>
              </a:ext>
            </a:extLst>
          </p:cNvPr>
          <p:cNvSpPr txBox="1"/>
          <p:nvPr/>
        </p:nvSpPr>
        <p:spPr>
          <a:xfrm>
            <a:off x="1828800" y="8877300"/>
            <a:ext cx="502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1C3C6B"/>
                </a:solidFill>
                <a:latin typeface="Montserrat Classic Bold" panose="020B0600000101010101" charset="0"/>
              </a:rPr>
              <a:t>ANALYTICMINDS</a:t>
            </a:r>
            <a:endParaRPr lang="ko-KR" altLang="en-US" sz="2400" dirty="0">
              <a:solidFill>
                <a:srgbClr val="1C3C6B"/>
              </a:solidFill>
              <a:latin typeface="Montserrat Classic Bold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973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D89DE83A-B2A2-4946-6098-83E77A682DC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7D6F1709-FB57-4AC9-5A9D-9EA7437490D8}"/>
              </a:ext>
            </a:extLst>
          </p:cNvPr>
          <p:cNvSpPr/>
          <p:nvPr/>
        </p:nvSpPr>
        <p:spPr>
          <a:xfrm>
            <a:off x="3830912" y="5814285"/>
            <a:ext cx="1485001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62BAAFEA-0DB6-8318-6F2C-90B3BF806328}"/>
              </a:ext>
            </a:extLst>
          </p:cNvPr>
          <p:cNvSpPr/>
          <p:nvPr/>
        </p:nvSpPr>
        <p:spPr>
          <a:xfrm>
            <a:off x="1308496" y="4026965"/>
            <a:ext cx="2278538" cy="1539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Montserrat Classic" panose="020B0600000101010101" charset="0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F7F9659-B263-ED96-CF78-8051B7B0D7DD}"/>
              </a:ext>
            </a:extLst>
          </p:cNvPr>
          <p:cNvSpPr/>
          <p:nvPr/>
        </p:nvSpPr>
        <p:spPr>
          <a:xfrm>
            <a:off x="1308496" y="5814285"/>
            <a:ext cx="2278538" cy="1539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Montserrat Classic" panose="020B0600000101010101" charset="0"/>
            </a:endParaRPr>
          </a:p>
        </p:txBody>
      </p:sp>
      <p:sp>
        <p:nvSpPr>
          <p:cNvPr id="2" name="Freeform 2"/>
          <p:cNvSpPr/>
          <p:nvPr/>
        </p:nvSpPr>
        <p:spPr>
          <a:xfrm rot="4408728">
            <a:off x="6902420" y="-2207908"/>
            <a:ext cx="15916236" cy="15916236"/>
          </a:xfrm>
          <a:custGeom>
            <a:avLst/>
            <a:gdLst/>
            <a:ahLst/>
            <a:cxnLst/>
            <a:rect l="l" t="t" r="r" b="b"/>
            <a:pathLst>
              <a:path w="15916236" h="15916236">
                <a:moveTo>
                  <a:pt x="0" y="0"/>
                </a:moveTo>
                <a:lnTo>
                  <a:pt x="15916235" y="0"/>
                </a:lnTo>
                <a:lnTo>
                  <a:pt x="15916235" y="15916236"/>
                </a:lnTo>
                <a:lnTo>
                  <a:pt x="0" y="159162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148401" flipH="1">
            <a:off x="15297701" y="384797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" name="Freeform 5"/>
          <p:cNvSpPr/>
          <p:nvPr/>
        </p:nvSpPr>
        <p:spPr>
          <a:xfrm rot="1082301">
            <a:off x="-5072607" y="6650746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A15177D-11AB-EBD4-AD69-AC43281CA366}"/>
              </a:ext>
            </a:extLst>
          </p:cNvPr>
          <p:cNvSpPr/>
          <p:nvPr/>
        </p:nvSpPr>
        <p:spPr>
          <a:xfrm>
            <a:off x="3869532" y="3153475"/>
            <a:ext cx="6052118" cy="737599"/>
          </a:xfrm>
          <a:prstGeom prst="rect">
            <a:avLst/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atin typeface="Montserrat Classic" panose="020B0600000101010101" charset="0"/>
              </a:rPr>
              <a:t>Acquisition</a:t>
            </a:r>
            <a:endParaRPr lang="ko-KR" altLang="en-US" sz="2800" dirty="0">
              <a:latin typeface="Montserrat Classic" panose="020B0600000101010101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08903AB4-1444-D06E-BDC5-430B19903FF8}"/>
              </a:ext>
            </a:extLst>
          </p:cNvPr>
          <p:cNvSpPr/>
          <p:nvPr/>
        </p:nvSpPr>
        <p:spPr>
          <a:xfrm>
            <a:off x="10597737" y="3153475"/>
            <a:ext cx="5838456" cy="737599"/>
          </a:xfrm>
          <a:prstGeom prst="rect">
            <a:avLst/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atin typeface="Montserrat Classic" panose="020B0600000101010101" charset="0"/>
              </a:rPr>
              <a:t>Retention</a:t>
            </a:r>
            <a:endParaRPr lang="ko-KR" altLang="en-US" sz="2800" dirty="0">
              <a:latin typeface="Montserrat Classic" panose="020B0600000101010101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7C07CDD-C629-1CBB-9E3D-D537283EDF64}"/>
              </a:ext>
            </a:extLst>
          </p:cNvPr>
          <p:cNvSpPr txBox="1"/>
          <p:nvPr/>
        </p:nvSpPr>
        <p:spPr>
          <a:xfrm>
            <a:off x="1312701" y="6042352"/>
            <a:ext cx="22382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Montserrat Classic" panose="020B0600000101010101" charset="0"/>
              </a:rPr>
              <a:t>Marketing</a:t>
            </a: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Montserrat Classic" panose="020B0600000101010101" charset="0"/>
              </a:rPr>
              <a:t>Methods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0DD002F-0B25-4DFC-528A-046B29595688}"/>
              </a:ext>
            </a:extLst>
          </p:cNvPr>
          <p:cNvSpPr txBox="1"/>
          <p:nvPr/>
        </p:nvSpPr>
        <p:spPr>
          <a:xfrm>
            <a:off x="3737201" y="6087541"/>
            <a:ext cx="17261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Direct</a:t>
            </a:r>
          </a:p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Mails</a:t>
            </a:r>
            <a:endParaRPr lang="ko-KR" altLang="en-US" sz="2400" dirty="0">
              <a:latin typeface="Montserrat Classic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0EB0DF3-9C93-D503-9AAD-571EA8AF940A}"/>
              </a:ext>
            </a:extLst>
          </p:cNvPr>
          <p:cNvSpPr txBox="1"/>
          <p:nvPr/>
        </p:nvSpPr>
        <p:spPr>
          <a:xfrm>
            <a:off x="1308496" y="4270761"/>
            <a:ext cx="22382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Montserrat Classic" panose="020B0600000101010101" charset="0"/>
              </a:rPr>
              <a:t>Key</a:t>
            </a: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Montserrat Classic" panose="020B0600000101010101" charset="0"/>
              </a:rPr>
              <a:t>Claims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70AF928-3A43-F7A7-C5BB-A13A2455C5EB}"/>
              </a:ext>
            </a:extLst>
          </p:cNvPr>
          <p:cNvSpPr/>
          <p:nvPr/>
        </p:nvSpPr>
        <p:spPr>
          <a:xfrm>
            <a:off x="1308496" y="7523733"/>
            <a:ext cx="2278538" cy="153901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Montserrat Classic" panose="020B0600000101010101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47F5A79-E3CB-392F-44C7-09240DF54DAB}"/>
              </a:ext>
            </a:extLst>
          </p:cNvPr>
          <p:cNvSpPr txBox="1"/>
          <p:nvPr/>
        </p:nvSpPr>
        <p:spPr>
          <a:xfrm>
            <a:off x="1308496" y="7754631"/>
            <a:ext cx="22382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Montserrat Classic" panose="020B0600000101010101" charset="0"/>
              </a:rPr>
              <a:t>Targeting</a:t>
            </a:r>
          </a:p>
          <a:p>
            <a:pPr algn="ctr"/>
            <a:r>
              <a:rPr lang="en-US" altLang="ko-KR" sz="2800" dirty="0">
                <a:solidFill>
                  <a:schemeClr val="bg1"/>
                </a:solidFill>
                <a:latin typeface="Montserrat Classic" panose="020B0600000101010101" charset="0"/>
              </a:rPr>
              <a:t>Strategy</a:t>
            </a: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104D98B4-8B91-736C-8786-86DB098F2F9C}"/>
              </a:ext>
            </a:extLst>
          </p:cNvPr>
          <p:cNvSpPr/>
          <p:nvPr/>
        </p:nvSpPr>
        <p:spPr>
          <a:xfrm>
            <a:off x="7152384" y="5814285"/>
            <a:ext cx="2806809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86F5F07-AC3A-4E4A-6720-F17E6533D70B}"/>
              </a:ext>
            </a:extLst>
          </p:cNvPr>
          <p:cNvSpPr txBox="1"/>
          <p:nvPr/>
        </p:nvSpPr>
        <p:spPr>
          <a:xfrm>
            <a:off x="7053319" y="6087541"/>
            <a:ext cx="2894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Search Engine</a:t>
            </a:r>
          </a:p>
          <a:p>
            <a:pPr algn="ctr"/>
            <a:r>
              <a:rPr lang="en-US" altLang="ko-KR" sz="2400" dirty="0" err="1">
                <a:latin typeface="Montserrat Classic" panose="020B0600000101010101" charset="0"/>
              </a:rPr>
              <a:t>Optimisation</a:t>
            </a:r>
            <a:endParaRPr lang="ko-KR" altLang="en-US" sz="2400" dirty="0">
              <a:latin typeface="Montserrat Classic" panose="020B0600000101010101" charset="0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5D71C8FE-8707-04ED-FF21-8A1C9CC8FD3C}"/>
              </a:ext>
            </a:extLst>
          </p:cNvPr>
          <p:cNvSpPr/>
          <p:nvPr/>
        </p:nvSpPr>
        <p:spPr>
          <a:xfrm>
            <a:off x="5467969" y="5856674"/>
            <a:ext cx="1479672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C0A88FE-D859-B434-4984-213A17971B51}"/>
              </a:ext>
            </a:extLst>
          </p:cNvPr>
          <p:cNvSpPr txBox="1"/>
          <p:nvPr/>
        </p:nvSpPr>
        <p:spPr>
          <a:xfrm>
            <a:off x="5082393" y="6087541"/>
            <a:ext cx="22785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Paid-</a:t>
            </a:r>
          </a:p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Social</a:t>
            </a:r>
            <a:endParaRPr lang="ko-KR" altLang="en-US" sz="2400" dirty="0">
              <a:latin typeface="Montserrat Classic" panose="020B0600000101010101" charset="0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670277C6-25D9-2C0A-A1EC-2ADE81F157CF}"/>
              </a:ext>
            </a:extLst>
          </p:cNvPr>
          <p:cNvSpPr/>
          <p:nvPr/>
        </p:nvSpPr>
        <p:spPr>
          <a:xfrm>
            <a:off x="3830913" y="7523733"/>
            <a:ext cx="1485000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C707D22A-88B9-F10B-6E3F-DCFB2448B06F}"/>
              </a:ext>
            </a:extLst>
          </p:cNvPr>
          <p:cNvSpPr/>
          <p:nvPr/>
        </p:nvSpPr>
        <p:spPr>
          <a:xfrm>
            <a:off x="3830913" y="4037070"/>
            <a:ext cx="6116428" cy="153901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  <a:latin typeface="Montserrat Classic" panose="020B0600000101010101" charset="0"/>
              </a:rPr>
              <a:t>Looking for a Saving pot?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  <a:latin typeface="Montserrat Classic" panose="020B0600000101010101" charset="0"/>
              </a:rPr>
              <a:t>Here is the best option</a:t>
            </a:r>
            <a:endParaRPr lang="ko-KR" altLang="en-US" sz="2400" dirty="0">
              <a:solidFill>
                <a:schemeClr val="tx1"/>
              </a:solidFill>
              <a:latin typeface="Montserrat Classic" panose="020B0600000101010101" charset="0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839C9B24-038E-44FD-4633-70E29633AABB}"/>
              </a:ext>
            </a:extLst>
          </p:cNvPr>
          <p:cNvSpPr/>
          <p:nvPr/>
        </p:nvSpPr>
        <p:spPr>
          <a:xfrm>
            <a:off x="10418972" y="7481579"/>
            <a:ext cx="6052383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9E2FF67E-1D8A-3ECA-EA98-52BB92335AD6}"/>
              </a:ext>
            </a:extLst>
          </p:cNvPr>
          <p:cNvSpPr/>
          <p:nvPr/>
        </p:nvSpPr>
        <p:spPr>
          <a:xfrm>
            <a:off x="5393900" y="7500376"/>
            <a:ext cx="1653269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Montserrat Classic" panose="020B0600000101010101" charset="0"/>
              </a:rPr>
              <a:t>Demographic &amp; Interest Machine Learning targeting</a:t>
            </a:r>
            <a:endParaRPr lang="ko-KR" altLang="en-US" sz="1400" dirty="0">
              <a:solidFill>
                <a:schemeClr val="tx1"/>
              </a:solidFill>
              <a:latin typeface="Montserrat Classic" panose="020B0600000101010101" charset="0"/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D6B2248D-24B7-7E61-2BFD-6EE91AB8795A}"/>
              </a:ext>
            </a:extLst>
          </p:cNvPr>
          <p:cNvSpPr/>
          <p:nvPr/>
        </p:nvSpPr>
        <p:spPr>
          <a:xfrm>
            <a:off x="7249536" y="7523733"/>
            <a:ext cx="2697804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  <a:latin typeface="Montserrat Classic" panose="020B0600000101010101" charset="0"/>
            </a:endParaRPr>
          </a:p>
          <a:p>
            <a:pPr algn="ctr"/>
            <a:endParaRPr lang="ko-KR" altLang="en-US" dirty="0">
              <a:solidFill>
                <a:schemeClr val="tx1"/>
              </a:solidFill>
              <a:latin typeface="Montserrat Classic" panose="020B0600000101010101" charset="0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6B147C44-7582-1015-E87B-4FBFE6B9B359}"/>
              </a:ext>
            </a:extLst>
          </p:cNvPr>
          <p:cNvSpPr/>
          <p:nvPr/>
        </p:nvSpPr>
        <p:spPr>
          <a:xfrm>
            <a:off x="7357833" y="7566885"/>
            <a:ext cx="2427137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  <a:latin typeface="Montserrat Classic" panose="020B0600000101010101" charset="0"/>
              </a:rPr>
              <a:t>Strategically use the meta tags with 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Montserrat Classic" panose="020B0600000101010101" charset="0"/>
              </a:rPr>
              <a:t>the key terms that</a:t>
            </a:r>
          </a:p>
          <a:p>
            <a:pPr algn="ctr"/>
            <a:r>
              <a:rPr lang="en-US" altLang="ko-KR" sz="1400" dirty="0">
                <a:solidFill>
                  <a:schemeClr val="tx1"/>
                </a:solidFill>
                <a:latin typeface="Montserrat Classic" panose="020B0600000101010101" charset="0"/>
              </a:rPr>
              <a:t>our main customers find the most</a:t>
            </a:r>
            <a:endParaRPr lang="ko-KR" altLang="en-US" sz="1400" dirty="0">
              <a:solidFill>
                <a:schemeClr val="tx1"/>
              </a:solidFill>
              <a:latin typeface="Montserrat Classic" panose="020B0600000101010101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771C6B4-F07D-82DB-753C-D0894F27E886}"/>
              </a:ext>
            </a:extLst>
          </p:cNvPr>
          <p:cNvSpPr txBox="1"/>
          <p:nvPr/>
        </p:nvSpPr>
        <p:spPr>
          <a:xfrm>
            <a:off x="3756931" y="7882526"/>
            <a:ext cx="16532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latin typeface="Montserrat Classic" panose="020B0600000101010101" charset="0"/>
              </a:rPr>
              <a:t>Send the mails to whom has not converted yet</a:t>
            </a:r>
            <a:endParaRPr lang="ko-KR" altLang="en-US" sz="1400" dirty="0">
              <a:latin typeface="Montserrat Classic" panose="020B0600000101010101" charset="0"/>
            </a:endParaRPr>
          </a:p>
        </p:txBody>
      </p:sp>
      <p:sp>
        <p:nvSpPr>
          <p:cNvPr id="55" name="사각형: 둥근 모서리 54">
            <a:extLst>
              <a:ext uri="{FF2B5EF4-FFF2-40B4-BE49-F238E27FC236}">
                <a16:creationId xmlns:a16="http://schemas.microsoft.com/office/drawing/2014/main" id="{5A5035CF-9798-A441-2BBD-9F87931D0882}"/>
              </a:ext>
            </a:extLst>
          </p:cNvPr>
          <p:cNvSpPr/>
          <p:nvPr/>
        </p:nvSpPr>
        <p:spPr>
          <a:xfrm>
            <a:off x="14751966" y="5722247"/>
            <a:ext cx="1684228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CEF72B1-EFE4-886F-C745-8CE022C38591}"/>
              </a:ext>
            </a:extLst>
          </p:cNvPr>
          <p:cNvSpPr txBox="1"/>
          <p:nvPr/>
        </p:nvSpPr>
        <p:spPr>
          <a:xfrm>
            <a:off x="10819216" y="7820970"/>
            <a:ext cx="5411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atin typeface="Montserrat Classic" panose="020B0600000101010101" charset="0"/>
              </a:rPr>
              <a:t>Regularly send the CRM messages to those who have potential attributes </a:t>
            </a:r>
          </a:p>
          <a:p>
            <a:pPr algn="ctr"/>
            <a:r>
              <a:rPr lang="en-US" altLang="ko-KR" sz="2000" dirty="0">
                <a:latin typeface="Montserrat Classic" panose="020B0600000101010101" charset="0"/>
              </a:rPr>
              <a:t>from our data</a:t>
            </a:r>
          </a:p>
        </p:txBody>
      </p:sp>
      <p:sp>
        <p:nvSpPr>
          <p:cNvPr id="57" name="사각형: 둥근 모서리 56">
            <a:extLst>
              <a:ext uri="{FF2B5EF4-FFF2-40B4-BE49-F238E27FC236}">
                <a16:creationId xmlns:a16="http://schemas.microsoft.com/office/drawing/2014/main" id="{3EA6D2E8-13DE-80A3-F866-DD8B5BDAC094}"/>
              </a:ext>
            </a:extLst>
          </p:cNvPr>
          <p:cNvSpPr/>
          <p:nvPr/>
        </p:nvSpPr>
        <p:spPr>
          <a:xfrm>
            <a:off x="10597737" y="4037070"/>
            <a:ext cx="5838456" cy="153901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AEFD8E2-2F31-C804-EA3C-A42A25AA85F3}"/>
              </a:ext>
            </a:extLst>
          </p:cNvPr>
          <p:cNvSpPr txBox="1"/>
          <p:nvPr/>
        </p:nvSpPr>
        <p:spPr>
          <a:xfrm>
            <a:off x="14745853" y="6272207"/>
            <a:ext cx="1725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SMS/LMS</a:t>
            </a:r>
            <a:endParaRPr lang="ko-KR" altLang="en-US" sz="2400" dirty="0">
              <a:latin typeface="Montserrat Classic" panose="020B0600000101010101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32FCD02-F259-B7A1-6FB3-FD0850CE7228}"/>
              </a:ext>
            </a:extLst>
          </p:cNvPr>
          <p:cNvSpPr txBox="1"/>
          <p:nvPr/>
        </p:nvSpPr>
        <p:spPr>
          <a:xfrm>
            <a:off x="10788887" y="4188433"/>
            <a:ext cx="54417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Dear Valued VIP Patron,</a:t>
            </a:r>
          </a:p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We have curated </a:t>
            </a:r>
          </a:p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the optimal deposit for you</a:t>
            </a:r>
            <a:endParaRPr lang="en-US" altLang="ko-KR" sz="2800" dirty="0">
              <a:latin typeface="Montserrat Classic" panose="020B0600000101010101" charset="0"/>
            </a:endParaRPr>
          </a:p>
        </p:txBody>
      </p:sp>
      <p:sp>
        <p:nvSpPr>
          <p:cNvPr id="62" name="TextBox 47">
            <a:extLst>
              <a:ext uri="{FF2B5EF4-FFF2-40B4-BE49-F238E27FC236}">
                <a16:creationId xmlns:a16="http://schemas.microsoft.com/office/drawing/2014/main" id="{68BB3B74-E1C5-062B-5A9C-A35C35EFC3D6}"/>
              </a:ext>
            </a:extLst>
          </p:cNvPr>
          <p:cNvSpPr txBox="1"/>
          <p:nvPr/>
        </p:nvSpPr>
        <p:spPr>
          <a:xfrm>
            <a:off x="214528" y="2138909"/>
            <a:ext cx="16980666" cy="348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4340" lvl="1" indent="-217170" algn="l">
              <a:lnSpc>
                <a:spcPts val="2879"/>
              </a:lnSpc>
              <a:buFont typeface="Arial"/>
              <a:buChar char="•"/>
            </a:pPr>
            <a:r>
              <a:rPr lang="en-US" sz="2400" dirty="0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rPr>
              <a:t>We suggest a marketing strategy based on the market trends and our client’s data</a:t>
            </a:r>
          </a:p>
        </p:txBody>
      </p:sp>
      <p:sp>
        <p:nvSpPr>
          <p:cNvPr id="65" name="TextBox 4">
            <a:extLst>
              <a:ext uri="{FF2B5EF4-FFF2-40B4-BE49-F238E27FC236}">
                <a16:creationId xmlns:a16="http://schemas.microsoft.com/office/drawing/2014/main" id="{ED0C4CB4-709A-7FBE-DC83-4795A078313E}"/>
              </a:ext>
            </a:extLst>
          </p:cNvPr>
          <p:cNvSpPr txBox="1"/>
          <p:nvPr/>
        </p:nvSpPr>
        <p:spPr>
          <a:xfrm>
            <a:off x="410142" y="952500"/>
            <a:ext cx="162776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6600" dirty="0">
                <a:solidFill>
                  <a:srgbClr val="004AAD"/>
                </a:solidFill>
                <a:latin typeface="Montserrat Classic Bold"/>
              </a:rPr>
              <a:t>How we approach our target</a:t>
            </a: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0F398300-9059-D9F6-D1DC-B83BC8139ABE}"/>
              </a:ext>
            </a:extLst>
          </p:cNvPr>
          <p:cNvSpPr/>
          <p:nvPr/>
        </p:nvSpPr>
        <p:spPr>
          <a:xfrm>
            <a:off x="10547662" y="5722247"/>
            <a:ext cx="1684228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67" name="사각형: 둥근 모서리 66">
            <a:extLst>
              <a:ext uri="{FF2B5EF4-FFF2-40B4-BE49-F238E27FC236}">
                <a16:creationId xmlns:a16="http://schemas.microsoft.com/office/drawing/2014/main" id="{3D41FED7-5C19-2242-A1F7-178650280882}"/>
              </a:ext>
            </a:extLst>
          </p:cNvPr>
          <p:cNvSpPr/>
          <p:nvPr/>
        </p:nvSpPr>
        <p:spPr>
          <a:xfrm>
            <a:off x="12647855" y="5722247"/>
            <a:ext cx="1684228" cy="153901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8AED43B-FB00-82E0-5DD8-F1AD675C7214}"/>
              </a:ext>
            </a:extLst>
          </p:cNvPr>
          <p:cNvSpPr txBox="1"/>
          <p:nvPr/>
        </p:nvSpPr>
        <p:spPr>
          <a:xfrm>
            <a:off x="12586171" y="6241429"/>
            <a:ext cx="18313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Montserrat Classic" panose="020B0600000101010101" charset="0"/>
              </a:rPr>
              <a:t>E-mail</a:t>
            </a:r>
            <a:endParaRPr lang="en-US" altLang="ko-KR" sz="3200" dirty="0">
              <a:latin typeface="Montserrat Classic" panose="020B0600000101010101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DECF4E1F-7681-4595-574D-C30D42BF8443}"/>
              </a:ext>
            </a:extLst>
          </p:cNvPr>
          <p:cNvSpPr txBox="1"/>
          <p:nvPr/>
        </p:nvSpPr>
        <p:spPr>
          <a:xfrm>
            <a:off x="10492593" y="6087541"/>
            <a:ext cx="17261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Direct</a:t>
            </a:r>
          </a:p>
          <a:p>
            <a:pPr algn="ctr"/>
            <a:r>
              <a:rPr lang="en-US" altLang="ko-KR" sz="2400" dirty="0">
                <a:latin typeface="Montserrat Classic" panose="020B0600000101010101" charset="0"/>
              </a:rPr>
              <a:t>Mails</a:t>
            </a:r>
            <a:endParaRPr lang="ko-KR" altLang="en-US" sz="2400" dirty="0">
              <a:latin typeface="Montserrat Classic" panose="020B0600000101010101" charset="0"/>
            </a:endParaRPr>
          </a:p>
        </p:txBody>
      </p:sp>
      <p:cxnSp>
        <p:nvCxnSpPr>
          <p:cNvPr id="69" name="직선 연결선 68">
            <a:extLst>
              <a:ext uri="{FF2B5EF4-FFF2-40B4-BE49-F238E27FC236}">
                <a16:creationId xmlns:a16="http://schemas.microsoft.com/office/drawing/2014/main" id="{02120B27-BB87-A290-5A08-30FB8CB655B9}"/>
              </a:ext>
            </a:extLst>
          </p:cNvPr>
          <p:cNvCxnSpPr>
            <a:cxnSpLocks/>
          </p:cNvCxnSpPr>
          <p:nvPr/>
        </p:nvCxnSpPr>
        <p:spPr>
          <a:xfrm>
            <a:off x="410142" y="506651"/>
            <a:ext cx="174968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사각형: 둥근 모서리 69">
            <a:extLst>
              <a:ext uri="{FF2B5EF4-FFF2-40B4-BE49-F238E27FC236}">
                <a16:creationId xmlns:a16="http://schemas.microsoft.com/office/drawing/2014/main" id="{FC2A9DF5-095D-484D-A7B5-9087842C12F7}"/>
              </a:ext>
            </a:extLst>
          </p:cNvPr>
          <p:cNvSpPr/>
          <p:nvPr/>
        </p:nvSpPr>
        <p:spPr>
          <a:xfrm>
            <a:off x="11297670" y="-114300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3. Marketing Strategies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FB6260C8-A302-7C0D-F33D-C538D6A43A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408728">
            <a:off x="6960185" y="-4019370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0" y="0"/>
                </a:lnTo>
                <a:lnTo>
                  <a:pt x="15887340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148401" flipH="1">
            <a:off x="15306522" y="528005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" name="Freeform 4"/>
          <p:cNvSpPr/>
          <p:nvPr/>
        </p:nvSpPr>
        <p:spPr>
          <a:xfrm rot="1082301">
            <a:off x="-5063787" y="6793955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7" y="0"/>
                </a:lnTo>
                <a:lnTo>
                  <a:pt x="11928887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76200" y="2319356"/>
            <a:ext cx="12097015" cy="7700944"/>
          </a:xfrm>
          <a:prstGeom prst="rightArrow">
            <a:avLst>
              <a:gd name="adj1" fmla="val 50000"/>
              <a:gd name="adj2" fmla="val 46098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381000" y="4229100"/>
            <a:ext cx="3625133" cy="3625133"/>
          </a:xfrm>
          <a:prstGeom prst="ellipse">
            <a:avLst/>
          </a:prstGeom>
          <a:solidFill>
            <a:srgbClr val="004AAD"/>
          </a:solid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4340207" y="4251389"/>
            <a:ext cx="3663812" cy="3663812"/>
          </a:xfrm>
          <a:prstGeom prst="ellipse">
            <a:avLst/>
          </a:prstGeom>
          <a:solidFill>
            <a:srgbClr val="004AAD"/>
          </a:solid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8310824" y="4303101"/>
            <a:ext cx="3663811" cy="3663811"/>
          </a:xfrm>
          <a:prstGeom prst="ellipse">
            <a:avLst/>
          </a:prstGeom>
          <a:solidFill>
            <a:srgbClr val="004AAD"/>
          </a:solid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43979" y="5067300"/>
            <a:ext cx="3518421" cy="1750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2800" dirty="0" err="1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Customising</a:t>
            </a: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 </a:t>
            </a:r>
          </a:p>
          <a:p>
            <a:pPr algn="ctr">
              <a:lnSpc>
                <a:spcPts val="4680"/>
              </a:lnSpc>
            </a:pP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ML model for</a:t>
            </a:r>
          </a:p>
          <a:p>
            <a:pPr algn="ctr">
              <a:lnSpc>
                <a:spcPts val="4680"/>
              </a:lnSpc>
            </a:pP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Precise targeting</a:t>
            </a:r>
            <a:endParaRPr lang="en-US" sz="3200" dirty="0">
              <a:solidFill>
                <a:srgbClr val="FFFFFF"/>
              </a:solidFill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473327" y="5008420"/>
            <a:ext cx="3322984" cy="23741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Continuous Monitoring &amp; </a:t>
            </a:r>
          </a:p>
          <a:p>
            <a:pPr algn="ctr">
              <a:lnSpc>
                <a:spcPts val="4680"/>
              </a:lnSpc>
            </a:pP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Maintaining</a:t>
            </a:r>
          </a:p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Recency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210732" y="5212686"/>
            <a:ext cx="3939475" cy="1750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Data-Driven</a:t>
            </a:r>
          </a:p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Business </a:t>
            </a:r>
          </a:p>
          <a:p>
            <a:pPr algn="ctr">
              <a:lnSpc>
                <a:spcPts val="4680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  <a:cs typeface="Arial" panose="020B0604020202020204" pitchFamily="34" charset="0"/>
              </a:rPr>
              <a:t>Strategies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B0D0AA-8586-4B3E-54C5-F0D8F38A6F99}"/>
              </a:ext>
            </a:extLst>
          </p:cNvPr>
          <p:cNvSpPr txBox="1"/>
          <p:nvPr/>
        </p:nvSpPr>
        <p:spPr>
          <a:xfrm>
            <a:off x="12192000" y="4634925"/>
            <a:ext cx="55431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THE BEST PARTNER FOR</a:t>
            </a:r>
          </a:p>
        </p:txBody>
      </p:sp>
      <p:sp>
        <p:nvSpPr>
          <p:cNvPr id="15" name="TextBox 20">
            <a:extLst>
              <a:ext uri="{FF2B5EF4-FFF2-40B4-BE49-F238E27FC236}">
                <a16:creationId xmlns:a16="http://schemas.microsoft.com/office/drawing/2014/main" id="{58E8FA43-B2C2-9411-9D59-B533236EB2AF}"/>
              </a:ext>
            </a:extLst>
          </p:cNvPr>
          <p:cNvSpPr txBox="1"/>
          <p:nvPr/>
        </p:nvSpPr>
        <p:spPr>
          <a:xfrm>
            <a:off x="10796263" y="5830175"/>
            <a:ext cx="8336110" cy="10281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115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Arial Bold"/>
              </a:rPr>
              <a:t>World+</a:t>
            </a:r>
          </a:p>
        </p:txBody>
      </p:sp>
      <p:sp>
        <p:nvSpPr>
          <p:cNvPr id="9" name="TextBox 47">
            <a:extLst>
              <a:ext uri="{FF2B5EF4-FFF2-40B4-BE49-F238E27FC236}">
                <a16:creationId xmlns:a16="http://schemas.microsoft.com/office/drawing/2014/main" id="{92FA72DA-094B-E26D-BB21-A95D8B804E33}"/>
              </a:ext>
            </a:extLst>
          </p:cNvPr>
          <p:cNvSpPr txBox="1"/>
          <p:nvPr/>
        </p:nvSpPr>
        <p:spPr>
          <a:xfrm>
            <a:off x="214528" y="2138909"/>
            <a:ext cx="16980666" cy="348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4340" lvl="1" indent="-217170" algn="l">
              <a:lnSpc>
                <a:spcPts val="2879"/>
              </a:lnSpc>
              <a:buFont typeface="Arial"/>
              <a:buChar char="•"/>
            </a:pPr>
            <a:r>
              <a:rPr lang="en-US" altLang="ko-KR" sz="2400" dirty="0">
                <a:solidFill>
                  <a:srgbClr val="000000"/>
                </a:solidFill>
                <a:latin typeface="Montserrat Classic" panose="020B0600000101010101" charset="0"/>
              </a:rPr>
              <a:t>Our utmost goal is to ensure the success of our clients' businesses.</a:t>
            </a:r>
            <a:endParaRPr lang="en-US" sz="2400" dirty="0">
              <a:solidFill>
                <a:srgbClr val="374151"/>
              </a:solidFill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17" name="TextBox 4">
            <a:extLst>
              <a:ext uri="{FF2B5EF4-FFF2-40B4-BE49-F238E27FC236}">
                <a16:creationId xmlns:a16="http://schemas.microsoft.com/office/drawing/2014/main" id="{A914D26F-EA40-2176-94E9-77F3B0A89C39}"/>
              </a:ext>
            </a:extLst>
          </p:cNvPr>
          <p:cNvSpPr txBox="1"/>
          <p:nvPr/>
        </p:nvSpPr>
        <p:spPr>
          <a:xfrm>
            <a:off x="410142" y="952500"/>
            <a:ext cx="162776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6600" dirty="0">
                <a:solidFill>
                  <a:srgbClr val="004AAD"/>
                </a:solidFill>
                <a:latin typeface="Montserrat Classic Bold"/>
              </a:rPr>
              <a:t>Why Us?</a:t>
            </a:r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4F55AB83-5742-765E-C3F2-673C72D7B149}"/>
              </a:ext>
            </a:extLst>
          </p:cNvPr>
          <p:cNvCxnSpPr>
            <a:cxnSpLocks/>
          </p:cNvCxnSpPr>
          <p:nvPr/>
        </p:nvCxnSpPr>
        <p:spPr>
          <a:xfrm>
            <a:off x="410142" y="506651"/>
            <a:ext cx="174968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92CBED8-43C2-995B-C7A3-2A53146C77BC}"/>
              </a:ext>
            </a:extLst>
          </p:cNvPr>
          <p:cNvSpPr/>
          <p:nvPr/>
        </p:nvSpPr>
        <p:spPr>
          <a:xfrm>
            <a:off x="11297670" y="-114300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Conclusion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/>
          <p:cNvSpPr/>
          <p:nvPr/>
        </p:nvSpPr>
        <p:spPr>
          <a:xfrm rot="148401" flipH="1">
            <a:off x="15306522" y="528005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" name="Freeform 4"/>
          <p:cNvSpPr/>
          <p:nvPr/>
        </p:nvSpPr>
        <p:spPr>
          <a:xfrm rot="1082301">
            <a:off x="-5063787" y="6793955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7" y="0"/>
                </a:lnTo>
                <a:lnTo>
                  <a:pt x="11928887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23" name="Freeform 2">
            <a:extLst>
              <a:ext uri="{FF2B5EF4-FFF2-40B4-BE49-F238E27FC236}">
                <a16:creationId xmlns:a16="http://schemas.microsoft.com/office/drawing/2014/main" id="{111B1311-E4F1-9F2A-4DAA-3F5972533296}"/>
              </a:ext>
            </a:extLst>
          </p:cNvPr>
          <p:cNvSpPr/>
          <p:nvPr/>
        </p:nvSpPr>
        <p:spPr>
          <a:xfrm rot="4408728">
            <a:off x="6960183" y="-4050715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0" y="0"/>
                </a:lnTo>
                <a:lnTo>
                  <a:pt x="15887340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alphaModFix amt="35000"/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53B679E4-E223-7132-F5D5-C2D350C1A8B2}"/>
              </a:ext>
            </a:extLst>
          </p:cNvPr>
          <p:cNvSpPr txBox="1"/>
          <p:nvPr/>
        </p:nvSpPr>
        <p:spPr>
          <a:xfrm>
            <a:off x="586071" y="4076487"/>
            <a:ext cx="171158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500"/>
              </a:lnSpc>
            </a:pPr>
            <a:r>
              <a:rPr lang="en-US" altLang="ko-KR" sz="9600" dirty="0">
                <a:solidFill>
                  <a:srgbClr val="004AAD"/>
                </a:solidFill>
                <a:latin typeface="Montserrat Classic Bold"/>
              </a:rPr>
              <a:t>Thank you</a:t>
            </a:r>
          </a:p>
        </p:txBody>
      </p:sp>
      <p:pic>
        <p:nvPicPr>
          <p:cNvPr id="21" name="그림 20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1B558C79-D3EA-8539-3DCD-05ED415B5439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619" y="5241745"/>
            <a:ext cx="2743200" cy="21108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9291772-41A9-68B0-EFA7-2758410C157E}"/>
              </a:ext>
            </a:extLst>
          </p:cNvPr>
          <p:cNvSpPr txBox="1"/>
          <p:nvPr/>
        </p:nvSpPr>
        <p:spPr>
          <a:xfrm>
            <a:off x="8108219" y="6765745"/>
            <a:ext cx="502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1C3C6B"/>
                </a:solidFill>
                <a:latin typeface="Montserrat Classic Bold" panose="020B0600000101010101" charset="0"/>
              </a:rPr>
              <a:t>ANALYTICMINDS</a:t>
            </a:r>
            <a:endParaRPr lang="ko-KR" altLang="en-US" sz="2400" dirty="0">
              <a:solidFill>
                <a:srgbClr val="1C3C6B"/>
              </a:solidFill>
              <a:latin typeface="Montserrat Classic Bold" panose="020B060000010101010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43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2D572318-EF94-B713-4468-2E31D3AB55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408728">
            <a:off x="6332420" y="-4491777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1" y="0"/>
                </a:lnTo>
                <a:lnTo>
                  <a:pt x="15887341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148401" flipH="1">
            <a:off x="15297701" y="384797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10142" y="376782"/>
            <a:ext cx="12803188" cy="11061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300"/>
              </a:lnSpc>
            </a:pPr>
            <a:r>
              <a:rPr lang="en-US" sz="7200" dirty="0">
                <a:solidFill>
                  <a:srgbClr val="004AAD"/>
                </a:solidFill>
                <a:latin typeface="Montserrat Classic Bold"/>
              </a:rPr>
              <a:t>INDEX</a:t>
            </a:r>
          </a:p>
        </p:txBody>
      </p:sp>
      <p:sp>
        <p:nvSpPr>
          <p:cNvPr id="5" name="Freeform 5"/>
          <p:cNvSpPr/>
          <p:nvPr/>
        </p:nvSpPr>
        <p:spPr>
          <a:xfrm rot="1082301">
            <a:off x="-5072607" y="6650746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B508B54C-8990-9A34-E3E3-4D9272E369BD}"/>
              </a:ext>
            </a:extLst>
          </p:cNvPr>
          <p:cNvCxnSpPr/>
          <p:nvPr/>
        </p:nvCxnSpPr>
        <p:spPr>
          <a:xfrm>
            <a:off x="410142" y="1714500"/>
            <a:ext cx="169634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C7107BB4-85E0-8536-FFD1-7B0A79F35385}"/>
              </a:ext>
            </a:extLst>
          </p:cNvPr>
          <p:cNvSpPr/>
          <p:nvPr/>
        </p:nvSpPr>
        <p:spPr>
          <a:xfrm>
            <a:off x="384742" y="2669958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2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1. Market &amp; Company Analysis</a:t>
            </a:r>
            <a:endParaRPr lang="ko-KR" altLang="en-US" sz="3200" dirty="0">
              <a:solidFill>
                <a:schemeClr val="tx1"/>
              </a:solidFill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3335C3CE-C24B-919D-F28A-8B3866FFA41B}"/>
              </a:ext>
            </a:extLst>
          </p:cNvPr>
          <p:cNvSpPr/>
          <p:nvPr/>
        </p:nvSpPr>
        <p:spPr>
          <a:xfrm>
            <a:off x="384742" y="5524500"/>
            <a:ext cx="7616258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2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2. Model Suggestion</a:t>
            </a:r>
            <a:endParaRPr lang="ko-KR" altLang="en-US" sz="3200" dirty="0">
              <a:solidFill>
                <a:schemeClr val="tx1"/>
              </a:solidFill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B31F1ACE-9092-CA31-3539-9966C0716FBB}"/>
              </a:ext>
            </a:extLst>
          </p:cNvPr>
          <p:cNvSpPr/>
          <p:nvPr/>
        </p:nvSpPr>
        <p:spPr>
          <a:xfrm>
            <a:off x="384742" y="8039100"/>
            <a:ext cx="7616258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32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3. Marketing Strategies</a:t>
            </a:r>
            <a:endParaRPr lang="ko-KR" altLang="en-US" sz="3200" dirty="0">
              <a:solidFill>
                <a:schemeClr val="tx1"/>
              </a:solidFill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68" name="사각형: 둥근 모서리 67">
            <a:extLst>
              <a:ext uri="{FF2B5EF4-FFF2-40B4-BE49-F238E27FC236}">
                <a16:creationId xmlns:a16="http://schemas.microsoft.com/office/drawing/2014/main" id="{92B6C62B-428D-7467-0C44-28DF4DE77E4A}"/>
              </a:ext>
            </a:extLst>
          </p:cNvPr>
          <p:cNvSpPr/>
          <p:nvPr/>
        </p:nvSpPr>
        <p:spPr>
          <a:xfrm>
            <a:off x="7924800" y="2039642"/>
            <a:ext cx="632460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1) </a:t>
            </a:r>
            <a:r>
              <a:rPr lang="ko-KR" altLang="en-US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Market Overview</a:t>
            </a: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8F5899BF-6F6D-2CCC-03D2-734AFE9A20D9}"/>
              </a:ext>
            </a:extLst>
          </p:cNvPr>
          <p:cNvSpPr/>
          <p:nvPr/>
        </p:nvSpPr>
        <p:spPr>
          <a:xfrm>
            <a:off x="7924800" y="3053322"/>
            <a:ext cx="632460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2)</a:t>
            </a:r>
            <a:r>
              <a:rPr lang="ko-KR" altLang="en-US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Competitors Analysis</a:t>
            </a:r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08F39992-12AE-E328-7BED-05587115CE49}"/>
              </a:ext>
            </a:extLst>
          </p:cNvPr>
          <p:cNvSpPr/>
          <p:nvPr/>
        </p:nvSpPr>
        <p:spPr>
          <a:xfrm>
            <a:off x="7924800" y="4019092"/>
            <a:ext cx="632460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3)</a:t>
            </a:r>
            <a:r>
              <a:rPr lang="ko-KR" altLang="en-US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73" name="왼쪽 대괄호 72">
            <a:extLst>
              <a:ext uri="{FF2B5EF4-FFF2-40B4-BE49-F238E27FC236}">
                <a16:creationId xmlns:a16="http://schemas.microsoft.com/office/drawing/2014/main" id="{D5084F02-9693-59E3-694E-DE742CE90D5D}"/>
              </a:ext>
            </a:extLst>
          </p:cNvPr>
          <p:cNvSpPr/>
          <p:nvPr/>
        </p:nvSpPr>
        <p:spPr>
          <a:xfrm>
            <a:off x="7740543" y="2463039"/>
            <a:ext cx="122464" cy="2108733"/>
          </a:xfrm>
          <a:prstGeom prst="leftBracket">
            <a:avLst/>
          </a:prstGeom>
          <a:ln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77FEE2B9-0041-96BF-7D00-7AC52E8B4689}"/>
              </a:ext>
            </a:extLst>
          </p:cNvPr>
          <p:cNvSpPr/>
          <p:nvPr/>
        </p:nvSpPr>
        <p:spPr>
          <a:xfrm>
            <a:off x="7924800" y="4914900"/>
            <a:ext cx="632460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1)</a:t>
            </a:r>
            <a:r>
              <a:rPr lang="ko-KR" altLang="en-US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Key Features of Model</a:t>
            </a:r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542FD1B6-18C3-808D-EB24-C88DB0459426}"/>
              </a:ext>
            </a:extLst>
          </p:cNvPr>
          <p:cNvSpPr/>
          <p:nvPr/>
        </p:nvSpPr>
        <p:spPr>
          <a:xfrm>
            <a:off x="7924800" y="5928580"/>
            <a:ext cx="632460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2)</a:t>
            </a:r>
            <a:r>
              <a:rPr lang="ko-KR" altLang="en-US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Model Performance</a:t>
            </a:r>
          </a:p>
        </p:txBody>
      </p: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1DC41BA8-3861-DB7C-D20D-77DD4BD845E5}"/>
              </a:ext>
            </a:extLst>
          </p:cNvPr>
          <p:cNvSpPr/>
          <p:nvPr/>
        </p:nvSpPr>
        <p:spPr>
          <a:xfrm>
            <a:off x="7924800" y="6894350"/>
            <a:ext cx="632460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3)</a:t>
            </a:r>
            <a:r>
              <a:rPr lang="ko-KR" altLang="en-US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Forecasting</a:t>
            </a:r>
          </a:p>
        </p:txBody>
      </p:sp>
      <p:sp>
        <p:nvSpPr>
          <p:cNvPr id="77" name="왼쪽 대괄호 76">
            <a:extLst>
              <a:ext uri="{FF2B5EF4-FFF2-40B4-BE49-F238E27FC236}">
                <a16:creationId xmlns:a16="http://schemas.microsoft.com/office/drawing/2014/main" id="{41F1F045-1FA9-DDE2-C15A-F242557D4384}"/>
              </a:ext>
            </a:extLst>
          </p:cNvPr>
          <p:cNvSpPr/>
          <p:nvPr/>
        </p:nvSpPr>
        <p:spPr>
          <a:xfrm>
            <a:off x="7726136" y="5295900"/>
            <a:ext cx="122464" cy="2108733"/>
          </a:xfrm>
          <a:prstGeom prst="leftBracket">
            <a:avLst/>
          </a:prstGeom>
          <a:ln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81" name="왼쪽 대괄호 80">
            <a:extLst>
              <a:ext uri="{FF2B5EF4-FFF2-40B4-BE49-F238E27FC236}">
                <a16:creationId xmlns:a16="http://schemas.microsoft.com/office/drawing/2014/main" id="{15C1D8AE-14E4-7CE5-7681-82541BE92749}"/>
              </a:ext>
            </a:extLst>
          </p:cNvPr>
          <p:cNvSpPr/>
          <p:nvPr/>
        </p:nvSpPr>
        <p:spPr>
          <a:xfrm>
            <a:off x="7726136" y="8326984"/>
            <a:ext cx="122464" cy="1087320"/>
          </a:xfrm>
          <a:prstGeom prst="leftBracket">
            <a:avLst/>
          </a:prstGeom>
          <a:ln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82" name="사각형: 둥근 모서리 81">
            <a:extLst>
              <a:ext uri="{FF2B5EF4-FFF2-40B4-BE49-F238E27FC236}">
                <a16:creationId xmlns:a16="http://schemas.microsoft.com/office/drawing/2014/main" id="{A74CFE0E-EA94-C115-F921-9918951ECE96}"/>
              </a:ext>
            </a:extLst>
          </p:cNvPr>
          <p:cNvSpPr/>
          <p:nvPr/>
        </p:nvSpPr>
        <p:spPr>
          <a:xfrm>
            <a:off x="7924800" y="7980878"/>
            <a:ext cx="632460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1)</a:t>
            </a:r>
            <a:r>
              <a:rPr lang="ko-KR" altLang="en-US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Customer Profile</a:t>
            </a:r>
          </a:p>
        </p:txBody>
      </p:sp>
      <p:sp>
        <p:nvSpPr>
          <p:cNvPr id="83" name="사각형: 둥근 모서리 82">
            <a:extLst>
              <a:ext uri="{FF2B5EF4-FFF2-40B4-BE49-F238E27FC236}">
                <a16:creationId xmlns:a16="http://schemas.microsoft.com/office/drawing/2014/main" id="{8ADB6DDB-B1BA-972C-4CF8-AB6E0A02A30C}"/>
              </a:ext>
            </a:extLst>
          </p:cNvPr>
          <p:cNvSpPr/>
          <p:nvPr/>
        </p:nvSpPr>
        <p:spPr>
          <a:xfrm>
            <a:off x="7924800" y="8994558"/>
            <a:ext cx="632460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2)</a:t>
            </a:r>
            <a:r>
              <a:rPr lang="ko-KR" altLang="en-US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 </a:t>
            </a:r>
            <a:r>
              <a:rPr lang="en-US" altLang="ko-KR" sz="2800" dirty="0">
                <a:solidFill>
                  <a:schemeClr val="tx1"/>
                </a:solidFill>
                <a:latin typeface="Montserrat Classic" panose="020B0600000101010101" charset="0"/>
                <a:cs typeface="Arial" panose="020B0604020202020204" pitchFamily="34" charset="0"/>
              </a:rPr>
              <a:t>Marketing Strategies</a:t>
            </a:r>
          </a:p>
        </p:txBody>
      </p:sp>
      <p:cxnSp>
        <p:nvCxnSpPr>
          <p:cNvPr id="87" name="직선 연결선 86">
            <a:extLst>
              <a:ext uri="{FF2B5EF4-FFF2-40B4-BE49-F238E27FC236}">
                <a16:creationId xmlns:a16="http://schemas.microsoft.com/office/drawing/2014/main" id="{1E44C074-07ED-2271-87C8-984FD4A59BFF}"/>
              </a:ext>
            </a:extLst>
          </p:cNvPr>
          <p:cNvCxnSpPr>
            <a:cxnSpLocks/>
          </p:cNvCxnSpPr>
          <p:nvPr/>
        </p:nvCxnSpPr>
        <p:spPr>
          <a:xfrm>
            <a:off x="384742" y="3467100"/>
            <a:ext cx="7355801" cy="0"/>
          </a:xfrm>
          <a:prstGeom prst="line">
            <a:avLst/>
          </a:prstGeom>
          <a:ln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직선 연결선 97">
            <a:extLst>
              <a:ext uri="{FF2B5EF4-FFF2-40B4-BE49-F238E27FC236}">
                <a16:creationId xmlns:a16="http://schemas.microsoft.com/office/drawing/2014/main" id="{99178518-F662-0824-8A7F-10FFB5C089CE}"/>
              </a:ext>
            </a:extLst>
          </p:cNvPr>
          <p:cNvCxnSpPr>
            <a:cxnSpLocks/>
          </p:cNvCxnSpPr>
          <p:nvPr/>
        </p:nvCxnSpPr>
        <p:spPr>
          <a:xfrm>
            <a:off x="384742" y="6345129"/>
            <a:ext cx="7355801" cy="0"/>
          </a:xfrm>
          <a:prstGeom prst="line">
            <a:avLst/>
          </a:prstGeom>
          <a:ln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C789D3A2-29F9-1B42-55B4-C47CB490486E}"/>
              </a:ext>
            </a:extLst>
          </p:cNvPr>
          <p:cNvCxnSpPr>
            <a:cxnSpLocks/>
          </p:cNvCxnSpPr>
          <p:nvPr/>
        </p:nvCxnSpPr>
        <p:spPr>
          <a:xfrm>
            <a:off x="384742" y="8870644"/>
            <a:ext cx="7355801" cy="0"/>
          </a:xfrm>
          <a:prstGeom prst="line">
            <a:avLst/>
          </a:prstGeom>
          <a:ln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3269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그림 64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11506DEA-3A60-871D-9B75-EAF353FD497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408728">
            <a:off x="6461224" y="-4582532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1" y="0"/>
                </a:lnTo>
                <a:lnTo>
                  <a:pt x="15887341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148401" flipH="1">
            <a:off x="15297701" y="384797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" name="Freeform 5"/>
          <p:cNvSpPr/>
          <p:nvPr/>
        </p:nvSpPr>
        <p:spPr>
          <a:xfrm rot="1082301">
            <a:off x="-5072607" y="6650746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8830059" y="2947204"/>
            <a:ext cx="4478006" cy="6768296"/>
            <a:chOff x="0" y="0"/>
            <a:chExt cx="5970674" cy="902439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970651" cy="9024493"/>
            </a:xfrm>
            <a:custGeom>
              <a:avLst/>
              <a:gdLst/>
              <a:ahLst/>
              <a:cxnLst/>
              <a:rect l="l" t="t" r="r" b="b"/>
              <a:pathLst>
                <a:path w="5970651" h="9024493">
                  <a:moveTo>
                    <a:pt x="0" y="995172"/>
                  </a:moveTo>
                  <a:cubicBezTo>
                    <a:pt x="0" y="445516"/>
                    <a:pt x="445516" y="0"/>
                    <a:pt x="995172" y="0"/>
                  </a:cubicBezTo>
                  <a:lnTo>
                    <a:pt x="4975479" y="0"/>
                  </a:lnTo>
                  <a:cubicBezTo>
                    <a:pt x="5525135" y="0"/>
                    <a:pt x="5970651" y="445516"/>
                    <a:pt x="5970651" y="995172"/>
                  </a:cubicBezTo>
                  <a:lnTo>
                    <a:pt x="5970651" y="8029321"/>
                  </a:lnTo>
                  <a:cubicBezTo>
                    <a:pt x="5970651" y="8578977"/>
                    <a:pt x="5525135" y="9024493"/>
                    <a:pt x="4975479" y="9024493"/>
                  </a:cubicBezTo>
                  <a:lnTo>
                    <a:pt x="995172" y="9024493"/>
                  </a:lnTo>
                  <a:cubicBezTo>
                    <a:pt x="445516" y="9024366"/>
                    <a:pt x="0" y="8578850"/>
                    <a:pt x="0" y="802932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4279406" y="2947204"/>
            <a:ext cx="4478005" cy="6768296"/>
            <a:chOff x="0" y="0"/>
            <a:chExt cx="5970674" cy="902439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970651" cy="9024493"/>
            </a:xfrm>
            <a:custGeom>
              <a:avLst/>
              <a:gdLst/>
              <a:ahLst/>
              <a:cxnLst/>
              <a:rect l="l" t="t" r="r" b="b"/>
              <a:pathLst>
                <a:path w="5970651" h="9024493">
                  <a:moveTo>
                    <a:pt x="0" y="995172"/>
                  </a:moveTo>
                  <a:cubicBezTo>
                    <a:pt x="0" y="445516"/>
                    <a:pt x="445516" y="0"/>
                    <a:pt x="995172" y="0"/>
                  </a:cubicBezTo>
                  <a:lnTo>
                    <a:pt x="4975479" y="0"/>
                  </a:lnTo>
                  <a:cubicBezTo>
                    <a:pt x="5525135" y="0"/>
                    <a:pt x="5970651" y="445516"/>
                    <a:pt x="5970651" y="995172"/>
                  </a:cubicBezTo>
                  <a:lnTo>
                    <a:pt x="5970651" y="8029321"/>
                  </a:lnTo>
                  <a:cubicBezTo>
                    <a:pt x="5970651" y="8578977"/>
                    <a:pt x="5525135" y="9024493"/>
                    <a:pt x="4975479" y="9024493"/>
                  </a:cubicBezTo>
                  <a:lnTo>
                    <a:pt x="995172" y="9024493"/>
                  </a:lnTo>
                  <a:cubicBezTo>
                    <a:pt x="445516" y="9024366"/>
                    <a:pt x="0" y="8578850"/>
                    <a:pt x="0" y="802932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 rot="-10800000">
            <a:off x="9841437" y="6827834"/>
            <a:ext cx="2154925" cy="681878"/>
            <a:chOff x="0" y="0"/>
            <a:chExt cx="2873234" cy="90917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873248" cy="909193"/>
            </a:xfrm>
            <a:custGeom>
              <a:avLst/>
              <a:gdLst/>
              <a:ahLst/>
              <a:cxnLst/>
              <a:rect l="l" t="t" r="r" b="b"/>
              <a:pathLst>
                <a:path w="2873248" h="909193">
                  <a:moveTo>
                    <a:pt x="2873248" y="909193"/>
                  </a:moveTo>
                  <a:lnTo>
                    <a:pt x="1436624" y="0"/>
                  </a:lnTo>
                  <a:lnTo>
                    <a:pt x="0" y="909193"/>
                  </a:lnTo>
                  <a:close/>
                </a:path>
              </a:pathLst>
            </a:custGeom>
            <a:gradFill rotWithShape="1">
              <a:gsLst>
                <a:gs pos="0">
                  <a:srgbClr val="D9D9D9">
                    <a:alpha val="2000"/>
                  </a:srgbClr>
                </a:gs>
                <a:gs pos="90000">
                  <a:srgbClr val="535353">
                    <a:alpha val="100000"/>
                  </a:srgbClr>
                </a:gs>
              </a:gsLst>
              <a:lin ang="16200000"/>
            </a:gra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 rot="-10800000">
            <a:off x="5407710" y="6827834"/>
            <a:ext cx="2154926" cy="681878"/>
            <a:chOff x="0" y="0"/>
            <a:chExt cx="2873234" cy="90917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873248" cy="909193"/>
            </a:xfrm>
            <a:custGeom>
              <a:avLst/>
              <a:gdLst/>
              <a:ahLst/>
              <a:cxnLst/>
              <a:rect l="l" t="t" r="r" b="b"/>
              <a:pathLst>
                <a:path w="2873248" h="909193">
                  <a:moveTo>
                    <a:pt x="2873248" y="909193"/>
                  </a:moveTo>
                  <a:lnTo>
                    <a:pt x="1436624" y="0"/>
                  </a:lnTo>
                  <a:lnTo>
                    <a:pt x="0" y="909193"/>
                  </a:lnTo>
                  <a:close/>
                </a:path>
              </a:pathLst>
            </a:custGeom>
            <a:gradFill rotWithShape="1">
              <a:gsLst>
                <a:gs pos="0">
                  <a:srgbClr val="D9D9D9">
                    <a:alpha val="2000"/>
                  </a:srgbClr>
                </a:gs>
                <a:gs pos="90000">
                  <a:srgbClr val="535353">
                    <a:alpha val="100000"/>
                  </a:srgbClr>
                </a:gs>
              </a:gsLst>
              <a:lin ang="16200000"/>
            </a:gra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404184" y="2947204"/>
            <a:ext cx="4478006" cy="6768296"/>
            <a:chOff x="0" y="0"/>
            <a:chExt cx="5970674" cy="902439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970651" cy="9024493"/>
            </a:xfrm>
            <a:custGeom>
              <a:avLst/>
              <a:gdLst/>
              <a:ahLst/>
              <a:cxnLst/>
              <a:rect l="l" t="t" r="r" b="b"/>
              <a:pathLst>
                <a:path w="5970651" h="9024493">
                  <a:moveTo>
                    <a:pt x="0" y="995172"/>
                  </a:moveTo>
                  <a:cubicBezTo>
                    <a:pt x="0" y="445516"/>
                    <a:pt x="445516" y="0"/>
                    <a:pt x="995172" y="0"/>
                  </a:cubicBezTo>
                  <a:lnTo>
                    <a:pt x="4975479" y="0"/>
                  </a:lnTo>
                  <a:cubicBezTo>
                    <a:pt x="5525135" y="0"/>
                    <a:pt x="5970651" y="445516"/>
                    <a:pt x="5970651" y="995172"/>
                  </a:cubicBezTo>
                  <a:lnTo>
                    <a:pt x="5970651" y="8029321"/>
                  </a:lnTo>
                  <a:cubicBezTo>
                    <a:pt x="5970651" y="8578977"/>
                    <a:pt x="5525135" y="9024493"/>
                    <a:pt x="4975479" y="9024493"/>
                  </a:cubicBezTo>
                  <a:lnTo>
                    <a:pt x="995172" y="9024493"/>
                  </a:lnTo>
                  <a:cubicBezTo>
                    <a:pt x="445516" y="9024366"/>
                    <a:pt x="0" y="8578850"/>
                    <a:pt x="0" y="8029321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 rot="-5400000">
            <a:off x="-278892" y="5273038"/>
            <a:ext cx="7239003" cy="2103120"/>
            <a:chOff x="0" y="0"/>
            <a:chExt cx="9652004" cy="280416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9652000" cy="2804160"/>
            </a:xfrm>
            <a:custGeom>
              <a:avLst/>
              <a:gdLst/>
              <a:ahLst/>
              <a:cxnLst/>
              <a:rect l="l" t="t" r="r" b="b"/>
              <a:pathLst>
                <a:path w="9652000" h="2804160">
                  <a:moveTo>
                    <a:pt x="0" y="2804160"/>
                  </a:moveTo>
                  <a:lnTo>
                    <a:pt x="4826000" y="0"/>
                  </a:lnTo>
                  <a:lnTo>
                    <a:pt x="9652000" y="2804160"/>
                  </a:lnTo>
                  <a:close/>
                </a:path>
              </a:pathLst>
            </a:custGeom>
            <a:gradFill rotWithShape="1">
              <a:gsLst>
                <a:gs pos="0">
                  <a:srgbClr val="B4C7E7">
                    <a:alpha val="0"/>
                  </a:srgbClr>
                </a:gs>
                <a:gs pos="100000">
                  <a:srgbClr val="264478">
                    <a:alpha val="100000"/>
                  </a:srgbClr>
                </a:gs>
              </a:gsLst>
              <a:lin ang="16200000"/>
            </a:gra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410142" y="4676836"/>
            <a:ext cx="3034600" cy="3034600"/>
            <a:chOff x="0" y="0"/>
            <a:chExt cx="4046134" cy="404613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4046220" cy="4046220"/>
            </a:xfrm>
            <a:custGeom>
              <a:avLst/>
              <a:gdLst/>
              <a:ahLst/>
              <a:cxnLst/>
              <a:rect l="l" t="t" r="r" b="b"/>
              <a:pathLst>
                <a:path w="4046220" h="4046220">
                  <a:moveTo>
                    <a:pt x="0" y="2023110"/>
                  </a:moveTo>
                  <a:cubicBezTo>
                    <a:pt x="0" y="905764"/>
                    <a:pt x="905764" y="0"/>
                    <a:pt x="2023110" y="0"/>
                  </a:cubicBezTo>
                  <a:cubicBezTo>
                    <a:pt x="3140456" y="0"/>
                    <a:pt x="4046220" y="905764"/>
                    <a:pt x="4046220" y="2023110"/>
                  </a:cubicBezTo>
                  <a:cubicBezTo>
                    <a:pt x="4046220" y="3140456"/>
                    <a:pt x="3140456" y="4046220"/>
                    <a:pt x="2023110" y="4046220"/>
                  </a:cubicBezTo>
                  <a:cubicBezTo>
                    <a:pt x="905764" y="4046220"/>
                    <a:pt x="0" y="3140329"/>
                    <a:pt x="0" y="202311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4260572" y="3536902"/>
            <a:ext cx="2708296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Arial Bold"/>
              </a:rPr>
              <a:t>World+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592355" y="4674933"/>
            <a:ext cx="3728976" cy="338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dirty="0">
                <a:solidFill>
                  <a:srgbClr val="000000"/>
                </a:solidFill>
                <a:latin typeface="Montserrat Classic" panose="020B0600000101010101" charset="0"/>
              </a:rPr>
              <a:t>Customers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750234" y="4674933"/>
            <a:ext cx="3728976" cy="338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dirty="0">
                <a:solidFill>
                  <a:srgbClr val="000000"/>
                </a:solidFill>
                <a:latin typeface="Montserrat Classic" panose="020B0600000101010101" charset="0"/>
              </a:rPr>
              <a:t>Company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51593" y="5613212"/>
            <a:ext cx="3351762" cy="9897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2800" dirty="0">
                <a:solidFill>
                  <a:srgbClr val="FFFFFF"/>
                </a:solidFill>
                <a:latin typeface="Montserrat Classic" panose="020B0600000101010101" charset="0"/>
              </a:rPr>
              <a:t>Inflation &amp;</a:t>
            </a:r>
          </a:p>
          <a:p>
            <a:pPr algn="ctr">
              <a:lnSpc>
                <a:spcPts val="4079"/>
              </a:lnSpc>
            </a:pPr>
            <a:r>
              <a:rPr lang="en-US" sz="2400" dirty="0">
                <a:solidFill>
                  <a:srgbClr val="FFFFFF"/>
                </a:solidFill>
                <a:latin typeface="Montserrat Classic" panose="020B0600000101010101" charset="0"/>
              </a:rPr>
              <a:t>High Interest Rate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4535031" y="5547358"/>
            <a:ext cx="3911856" cy="1449114"/>
            <a:chOff x="0" y="0"/>
            <a:chExt cx="5215808" cy="193215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5215890" cy="1932178"/>
            </a:xfrm>
            <a:custGeom>
              <a:avLst/>
              <a:gdLst/>
              <a:ahLst/>
              <a:cxnLst/>
              <a:rect l="l" t="t" r="r" b="b"/>
              <a:pathLst>
                <a:path w="5215890" h="1932178">
                  <a:moveTo>
                    <a:pt x="0" y="322072"/>
                  </a:moveTo>
                  <a:cubicBezTo>
                    <a:pt x="0" y="144145"/>
                    <a:pt x="144145" y="0"/>
                    <a:pt x="322072" y="0"/>
                  </a:cubicBezTo>
                  <a:lnTo>
                    <a:pt x="4893818" y="0"/>
                  </a:lnTo>
                  <a:cubicBezTo>
                    <a:pt x="5071618" y="0"/>
                    <a:pt x="5215890" y="144145"/>
                    <a:pt x="5215890" y="322072"/>
                  </a:cubicBezTo>
                  <a:lnTo>
                    <a:pt x="5215890" y="1610106"/>
                  </a:lnTo>
                  <a:cubicBezTo>
                    <a:pt x="5215890" y="1787906"/>
                    <a:pt x="5071745" y="1932178"/>
                    <a:pt x="4893818" y="1932178"/>
                  </a:cubicBezTo>
                  <a:lnTo>
                    <a:pt x="322072" y="1932178"/>
                  </a:lnTo>
                  <a:cubicBezTo>
                    <a:pt x="144272" y="1932178"/>
                    <a:pt x="0" y="1788033"/>
                    <a:pt x="0" y="1610106"/>
                  </a:cubicBezTo>
                  <a:close/>
                </a:path>
              </a:pathLst>
            </a:custGeom>
            <a:solidFill>
              <a:srgbClr val="EDEDE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0" y="-47625"/>
              <a:ext cx="5215808" cy="19797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374151"/>
                  </a:solidFill>
                  <a:latin typeface="Montserrat Classic" panose="020B0600000101010101" charset="0"/>
                </a:rPr>
                <a:t>Experiencing pressure from rising living costs and interest rates</a:t>
              </a:r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3658795" y="5565084"/>
            <a:ext cx="3911856" cy="916746"/>
            <a:chOff x="0" y="0"/>
            <a:chExt cx="5215808" cy="1222328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5215763" cy="1222375"/>
            </a:xfrm>
            <a:custGeom>
              <a:avLst/>
              <a:gdLst/>
              <a:ahLst/>
              <a:cxnLst/>
              <a:rect l="l" t="t" r="r" b="b"/>
              <a:pathLst>
                <a:path w="5215763" h="1222375">
                  <a:moveTo>
                    <a:pt x="0" y="203708"/>
                  </a:moveTo>
                  <a:cubicBezTo>
                    <a:pt x="0" y="91186"/>
                    <a:pt x="91186" y="0"/>
                    <a:pt x="203708" y="0"/>
                  </a:cubicBezTo>
                  <a:lnTo>
                    <a:pt x="5012055" y="0"/>
                  </a:lnTo>
                  <a:cubicBezTo>
                    <a:pt x="5124577" y="0"/>
                    <a:pt x="5215763" y="91186"/>
                    <a:pt x="5215763" y="203708"/>
                  </a:cubicBezTo>
                  <a:lnTo>
                    <a:pt x="5215763" y="1018540"/>
                  </a:lnTo>
                  <a:cubicBezTo>
                    <a:pt x="5215763" y="1131062"/>
                    <a:pt x="5124577" y="1222248"/>
                    <a:pt x="5012055" y="1222248"/>
                  </a:cubicBezTo>
                  <a:lnTo>
                    <a:pt x="203708" y="1222248"/>
                  </a:lnTo>
                  <a:cubicBezTo>
                    <a:pt x="91186" y="1222375"/>
                    <a:pt x="0" y="1131062"/>
                    <a:pt x="0" y="1018540"/>
                  </a:cubicBezTo>
                  <a:close/>
                </a:path>
              </a:pathLst>
            </a:custGeom>
            <a:solidFill>
              <a:srgbClr val="EDEDE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29" name="TextBox 29"/>
            <p:cNvSpPr txBox="1"/>
            <p:nvPr/>
          </p:nvSpPr>
          <p:spPr>
            <a:xfrm>
              <a:off x="0" y="-47625"/>
              <a:ext cx="5215808" cy="12699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374151"/>
                  </a:solidFill>
                  <a:latin typeface="Montserrat Classic" panose="020B0600000101010101" charset="0"/>
                </a:rPr>
                <a:t>Traditional mid-size bank </a:t>
              </a:r>
            </a:p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374151"/>
                  </a:solidFill>
                  <a:latin typeface="Montserrat Classic" panose="020B0600000101010101" charset="0"/>
                </a:rPr>
                <a:t>in the UK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8961346" y="7410388"/>
            <a:ext cx="3911856" cy="863268"/>
            <a:chOff x="0" y="0"/>
            <a:chExt cx="5215808" cy="1151024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5215890" cy="1151128"/>
            </a:xfrm>
            <a:custGeom>
              <a:avLst/>
              <a:gdLst/>
              <a:ahLst/>
              <a:cxnLst/>
              <a:rect l="l" t="t" r="r" b="b"/>
              <a:pathLst>
                <a:path w="5215890" h="1151128">
                  <a:moveTo>
                    <a:pt x="0" y="191897"/>
                  </a:moveTo>
                  <a:cubicBezTo>
                    <a:pt x="0" y="85852"/>
                    <a:pt x="85852" y="0"/>
                    <a:pt x="191897" y="0"/>
                  </a:cubicBezTo>
                  <a:lnTo>
                    <a:pt x="5023993" y="0"/>
                  </a:lnTo>
                  <a:cubicBezTo>
                    <a:pt x="5129911" y="0"/>
                    <a:pt x="5215890" y="85852"/>
                    <a:pt x="5215890" y="191897"/>
                  </a:cubicBezTo>
                  <a:lnTo>
                    <a:pt x="5215890" y="959231"/>
                  </a:lnTo>
                  <a:cubicBezTo>
                    <a:pt x="5215890" y="1065149"/>
                    <a:pt x="5130038" y="1151128"/>
                    <a:pt x="5023993" y="1151128"/>
                  </a:cubicBezTo>
                  <a:lnTo>
                    <a:pt x="191897" y="1151128"/>
                  </a:lnTo>
                  <a:cubicBezTo>
                    <a:pt x="85852" y="1151001"/>
                    <a:pt x="0" y="1065149"/>
                    <a:pt x="0" y="959231"/>
                  </a:cubicBezTo>
                  <a:close/>
                </a:path>
              </a:pathLst>
            </a:custGeom>
            <a:solidFill>
              <a:srgbClr val="EDEDE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0" y="-47625"/>
              <a:ext cx="5215808" cy="1198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000000"/>
                  </a:solidFill>
                  <a:latin typeface="Montserrat Classic" panose="020B0600000101010101" charset="0"/>
                </a:rPr>
                <a:t>Growth of fintech sector</a:t>
              </a:r>
            </a:p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000000"/>
                  </a:solidFill>
                  <a:latin typeface="Montserrat Classic" panose="020B0600000101010101" charset="0"/>
                </a:rPr>
                <a:t>&amp; trial to adapt generative AI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4580250" y="7342880"/>
            <a:ext cx="3911856" cy="863268"/>
            <a:chOff x="0" y="0"/>
            <a:chExt cx="5215808" cy="115102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5215890" cy="1151128"/>
            </a:xfrm>
            <a:custGeom>
              <a:avLst/>
              <a:gdLst/>
              <a:ahLst/>
              <a:cxnLst/>
              <a:rect l="l" t="t" r="r" b="b"/>
              <a:pathLst>
                <a:path w="5215890" h="1151128">
                  <a:moveTo>
                    <a:pt x="0" y="191897"/>
                  </a:moveTo>
                  <a:cubicBezTo>
                    <a:pt x="0" y="85852"/>
                    <a:pt x="85852" y="0"/>
                    <a:pt x="191897" y="0"/>
                  </a:cubicBezTo>
                  <a:lnTo>
                    <a:pt x="5023993" y="0"/>
                  </a:lnTo>
                  <a:cubicBezTo>
                    <a:pt x="5129911" y="0"/>
                    <a:pt x="5215890" y="85852"/>
                    <a:pt x="5215890" y="191897"/>
                  </a:cubicBezTo>
                  <a:lnTo>
                    <a:pt x="5215890" y="959231"/>
                  </a:lnTo>
                  <a:cubicBezTo>
                    <a:pt x="5215890" y="1065149"/>
                    <a:pt x="5130038" y="1151128"/>
                    <a:pt x="5023993" y="1151128"/>
                  </a:cubicBezTo>
                  <a:lnTo>
                    <a:pt x="191897" y="1151128"/>
                  </a:lnTo>
                  <a:cubicBezTo>
                    <a:pt x="85852" y="1151001"/>
                    <a:pt x="0" y="1065149"/>
                    <a:pt x="0" y="959231"/>
                  </a:cubicBezTo>
                  <a:close/>
                </a:path>
              </a:pathLst>
            </a:custGeom>
            <a:solidFill>
              <a:srgbClr val="EDEDE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0" y="-47625"/>
              <a:ext cx="5215808" cy="1198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000000"/>
                  </a:solidFill>
                  <a:latin typeface="Montserrat Classic" panose="020B0600000101010101" charset="0"/>
                </a:rPr>
                <a:t>Rising loan delinquency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4577838" y="8369786"/>
            <a:ext cx="3911856" cy="863268"/>
            <a:chOff x="0" y="0"/>
            <a:chExt cx="5215808" cy="1151024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5215890" cy="1151128"/>
            </a:xfrm>
            <a:custGeom>
              <a:avLst/>
              <a:gdLst/>
              <a:ahLst/>
              <a:cxnLst/>
              <a:rect l="l" t="t" r="r" b="b"/>
              <a:pathLst>
                <a:path w="5215890" h="1151128">
                  <a:moveTo>
                    <a:pt x="0" y="191897"/>
                  </a:moveTo>
                  <a:cubicBezTo>
                    <a:pt x="0" y="85852"/>
                    <a:pt x="85852" y="0"/>
                    <a:pt x="191897" y="0"/>
                  </a:cubicBezTo>
                  <a:lnTo>
                    <a:pt x="5023993" y="0"/>
                  </a:lnTo>
                  <a:cubicBezTo>
                    <a:pt x="5129911" y="0"/>
                    <a:pt x="5215890" y="85852"/>
                    <a:pt x="5215890" y="191897"/>
                  </a:cubicBezTo>
                  <a:lnTo>
                    <a:pt x="5215890" y="959231"/>
                  </a:lnTo>
                  <a:cubicBezTo>
                    <a:pt x="5215890" y="1065149"/>
                    <a:pt x="5130038" y="1151128"/>
                    <a:pt x="5023993" y="1151128"/>
                  </a:cubicBezTo>
                  <a:lnTo>
                    <a:pt x="191897" y="1151128"/>
                  </a:lnTo>
                  <a:cubicBezTo>
                    <a:pt x="85852" y="1151001"/>
                    <a:pt x="0" y="1065149"/>
                    <a:pt x="0" y="959231"/>
                  </a:cubicBezTo>
                  <a:close/>
                </a:path>
              </a:pathLst>
            </a:custGeom>
            <a:solidFill>
              <a:srgbClr val="EDEDE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38" name="TextBox 38"/>
            <p:cNvSpPr txBox="1"/>
            <p:nvPr/>
          </p:nvSpPr>
          <p:spPr>
            <a:xfrm>
              <a:off x="0" y="-47625"/>
              <a:ext cx="5215808" cy="1198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000000"/>
                  </a:solidFill>
                  <a:latin typeface="Montserrat Classic" panose="020B0600000101010101" charset="0"/>
                </a:rPr>
                <a:t>Hesitant about taking out new loans or refinancing</a:t>
              </a:r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8991549" y="5547358"/>
            <a:ext cx="3911856" cy="1449114"/>
            <a:chOff x="0" y="0"/>
            <a:chExt cx="5215808" cy="1932152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5215890" cy="1932178"/>
            </a:xfrm>
            <a:custGeom>
              <a:avLst/>
              <a:gdLst/>
              <a:ahLst/>
              <a:cxnLst/>
              <a:rect l="l" t="t" r="r" b="b"/>
              <a:pathLst>
                <a:path w="5215890" h="1932178">
                  <a:moveTo>
                    <a:pt x="0" y="322072"/>
                  </a:moveTo>
                  <a:cubicBezTo>
                    <a:pt x="0" y="144145"/>
                    <a:pt x="144145" y="0"/>
                    <a:pt x="322072" y="0"/>
                  </a:cubicBezTo>
                  <a:lnTo>
                    <a:pt x="4893818" y="0"/>
                  </a:lnTo>
                  <a:cubicBezTo>
                    <a:pt x="5071618" y="0"/>
                    <a:pt x="5215890" y="144145"/>
                    <a:pt x="5215890" y="322072"/>
                  </a:cubicBezTo>
                  <a:lnTo>
                    <a:pt x="5215890" y="1610106"/>
                  </a:lnTo>
                  <a:cubicBezTo>
                    <a:pt x="5215890" y="1787906"/>
                    <a:pt x="5071745" y="1932178"/>
                    <a:pt x="4893818" y="1932178"/>
                  </a:cubicBezTo>
                  <a:lnTo>
                    <a:pt x="322072" y="1932178"/>
                  </a:lnTo>
                  <a:cubicBezTo>
                    <a:pt x="144272" y="1932178"/>
                    <a:pt x="0" y="1788033"/>
                    <a:pt x="0" y="1610106"/>
                  </a:cubicBezTo>
                  <a:close/>
                </a:path>
              </a:pathLst>
            </a:custGeom>
            <a:solidFill>
              <a:srgbClr val="EDEDE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41" name="TextBox 41"/>
            <p:cNvSpPr txBox="1"/>
            <p:nvPr/>
          </p:nvSpPr>
          <p:spPr>
            <a:xfrm>
              <a:off x="0" y="-47625"/>
              <a:ext cx="5215808" cy="197977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374151"/>
                  </a:solidFill>
                  <a:latin typeface="Montserrat Classic" panose="020B0600000101010101" charset="0"/>
                </a:rPr>
                <a:t>Rising competition </a:t>
              </a:r>
            </a:p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374151"/>
                  </a:solidFill>
                  <a:latin typeface="Montserrat Classic" panose="020B0600000101010101" charset="0"/>
                </a:rPr>
                <a:t>with technological advancements</a:t>
              </a:r>
            </a:p>
          </p:txBody>
        </p:sp>
      </p:grpSp>
      <p:grpSp>
        <p:nvGrpSpPr>
          <p:cNvPr id="42" name="Group 42"/>
          <p:cNvGrpSpPr/>
          <p:nvPr/>
        </p:nvGrpSpPr>
        <p:grpSpPr>
          <a:xfrm>
            <a:off x="8926221" y="8435797"/>
            <a:ext cx="3911856" cy="863268"/>
            <a:chOff x="0" y="0"/>
            <a:chExt cx="5215808" cy="1151024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5215890" cy="1151128"/>
            </a:xfrm>
            <a:custGeom>
              <a:avLst/>
              <a:gdLst/>
              <a:ahLst/>
              <a:cxnLst/>
              <a:rect l="l" t="t" r="r" b="b"/>
              <a:pathLst>
                <a:path w="5215890" h="1151128">
                  <a:moveTo>
                    <a:pt x="0" y="191897"/>
                  </a:moveTo>
                  <a:cubicBezTo>
                    <a:pt x="0" y="85852"/>
                    <a:pt x="85852" y="0"/>
                    <a:pt x="191897" y="0"/>
                  </a:cubicBezTo>
                  <a:lnTo>
                    <a:pt x="5023993" y="0"/>
                  </a:lnTo>
                  <a:cubicBezTo>
                    <a:pt x="5129911" y="0"/>
                    <a:pt x="5215890" y="85852"/>
                    <a:pt x="5215890" y="191897"/>
                  </a:cubicBezTo>
                  <a:lnTo>
                    <a:pt x="5215890" y="959231"/>
                  </a:lnTo>
                  <a:cubicBezTo>
                    <a:pt x="5215890" y="1065149"/>
                    <a:pt x="5130038" y="1151128"/>
                    <a:pt x="5023993" y="1151128"/>
                  </a:cubicBezTo>
                  <a:lnTo>
                    <a:pt x="191897" y="1151128"/>
                  </a:lnTo>
                  <a:cubicBezTo>
                    <a:pt x="85852" y="1151001"/>
                    <a:pt x="0" y="1065149"/>
                    <a:pt x="0" y="959231"/>
                  </a:cubicBezTo>
                  <a:close/>
                </a:path>
              </a:pathLst>
            </a:custGeom>
            <a:solidFill>
              <a:srgbClr val="EDEDE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44" name="TextBox 44"/>
            <p:cNvSpPr txBox="1"/>
            <p:nvPr/>
          </p:nvSpPr>
          <p:spPr>
            <a:xfrm>
              <a:off x="0" y="-47625"/>
              <a:ext cx="5215808" cy="11986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374151"/>
                  </a:solidFill>
                  <a:latin typeface="Montserrat Classic" panose="020B0600000101010101" charset="0"/>
                </a:rPr>
                <a:t>Providing bank account switching bonus</a:t>
              </a:r>
            </a:p>
          </p:txBody>
        </p:sp>
      </p:grpSp>
      <p:grpSp>
        <p:nvGrpSpPr>
          <p:cNvPr id="45" name="Group 45"/>
          <p:cNvGrpSpPr/>
          <p:nvPr/>
        </p:nvGrpSpPr>
        <p:grpSpPr>
          <a:xfrm rot="-10800000">
            <a:off x="14537259" y="7536768"/>
            <a:ext cx="2154926" cy="681878"/>
            <a:chOff x="0" y="0"/>
            <a:chExt cx="2873234" cy="909170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2873248" cy="909193"/>
            </a:xfrm>
            <a:custGeom>
              <a:avLst/>
              <a:gdLst/>
              <a:ahLst/>
              <a:cxnLst/>
              <a:rect l="l" t="t" r="r" b="b"/>
              <a:pathLst>
                <a:path w="2873248" h="909193">
                  <a:moveTo>
                    <a:pt x="2873248" y="909193"/>
                  </a:moveTo>
                  <a:lnTo>
                    <a:pt x="1436624" y="0"/>
                  </a:lnTo>
                  <a:lnTo>
                    <a:pt x="0" y="909193"/>
                  </a:lnTo>
                  <a:close/>
                </a:path>
              </a:pathLst>
            </a:custGeom>
            <a:gradFill rotWithShape="1">
              <a:gsLst>
                <a:gs pos="0">
                  <a:srgbClr val="D9D9D9">
                    <a:alpha val="2000"/>
                  </a:srgbClr>
                </a:gs>
                <a:gs pos="90000">
                  <a:srgbClr val="535353">
                    <a:alpha val="100000"/>
                  </a:srgbClr>
                </a:gs>
              </a:gsLst>
              <a:lin ang="16200000"/>
            </a:gra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</p:grpSp>
      <p:grpSp>
        <p:nvGrpSpPr>
          <p:cNvPr id="47" name="Group 47"/>
          <p:cNvGrpSpPr/>
          <p:nvPr/>
        </p:nvGrpSpPr>
        <p:grpSpPr>
          <a:xfrm>
            <a:off x="13658795" y="6665742"/>
            <a:ext cx="3911856" cy="916746"/>
            <a:chOff x="0" y="0"/>
            <a:chExt cx="5215808" cy="1222328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5215763" cy="1222375"/>
            </a:xfrm>
            <a:custGeom>
              <a:avLst/>
              <a:gdLst/>
              <a:ahLst/>
              <a:cxnLst/>
              <a:rect l="l" t="t" r="r" b="b"/>
              <a:pathLst>
                <a:path w="5215763" h="1222375">
                  <a:moveTo>
                    <a:pt x="0" y="203708"/>
                  </a:moveTo>
                  <a:cubicBezTo>
                    <a:pt x="0" y="91186"/>
                    <a:pt x="91186" y="0"/>
                    <a:pt x="203708" y="0"/>
                  </a:cubicBezTo>
                  <a:lnTo>
                    <a:pt x="5012055" y="0"/>
                  </a:lnTo>
                  <a:cubicBezTo>
                    <a:pt x="5124577" y="0"/>
                    <a:pt x="5215763" y="91186"/>
                    <a:pt x="5215763" y="203708"/>
                  </a:cubicBezTo>
                  <a:lnTo>
                    <a:pt x="5215763" y="1018540"/>
                  </a:lnTo>
                  <a:cubicBezTo>
                    <a:pt x="5215763" y="1131062"/>
                    <a:pt x="5124577" y="1222248"/>
                    <a:pt x="5012055" y="1222248"/>
                  </a:cubicBezTo>
                  <a:lnTo>
                    <a:pt x="203708" y="1222248"/>
                  </a:lnTo>
                  <a:cubicBezTo>
                    <a:pt x="91186" y="1222375"/>
                    <a:pt x="0" y="1131062"/>
                    <a:pt x="0" y="1018540"/>
                  </a:cubicBezTo>
                  <a:close/>
                </a:path>
              </a:pathLst>
            </a:custGeom>
            <a:solidFill>
              <a:srgbClr val="EDEDE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49" name="TextBox 49"/>
            <p:cNvSpPr txBox="1"/>
            <p:nvPr/>
          </p:nvSpPr>
          <p:spPr>
            <a:xfrm>
              <a:off x="0" y="-47625"/>
              <a:ext cx="5215808" cy="12699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374151"/>
                  </a:solidFill>
                  <a:latin typeface="Montserrat Classic" panose="020B0600000101010101" charset="0"/>
                </a:rPr>
                <a:t>Broad banking service coverage including online banking</a:t>
              </a:r>
            </a:p>
          </p:txBody>
        </p:sp>
      </p:grpSp>
      <p:grpSp>
        <p:nvGrpSpPr>
          <p:cNvPr id="50" name="Group 50"/>
          <p:cNvGrpSpPr/>
          <p:nvPr/>
        </p:nvGrpSpPr>
        <p:grpSpPr>
          <a:xfrm>
            <a:off x="13658795" y="8056843"/>
            <a:ext cx="3911856" cy="929279"/>
            <a:chOff x="0" y="0"/>
            <a:chExt cx="5215808" cy="1239038"/>
          </a:xfrm>
        </p:grpSpPr>
        <p:sp>
          <p:nvSpPr>
            <p:cNvPr id="51" name="Freeform 51"/>
            <p:cNvSpPr/>
            <p:nvPr/>
          </p:nvSpPr>
          <p:spPr>
            <a:xfrm>
              <a:off x="0" y="0"/>
              <a:ext cx="5215763" cy="1239012"/>
            </a:xfrm>
            <a:custGeom>
              <a:avLst/>
              <a:gdLst/>
              <a:ahLst/>
              <a:cxnLst/>
              <a:rect l="l" t="t" r="r" b="b"/>
              <a:pathLst>
                <a:path w="5215763" h="1239012">
                  <a:moveTo>
                    <a:pt x="0" y="206502"/>
                  </a:moveTo>
                  <a:cubicBezTo>
                    <a:pt x="0" y="92456"/>
                    <a:pt x="92456" y="0"/>
                    <a:pt x="206502" y="0"/>
                  </a:cubicBezTo>
                  <a:lnTo>
                    <a:pt x="5009261" y="0"/>
                  </a:lnTo>
                  <a:cubicBezTo>
                    <a:pt x="5123307" y="0"/>
                    <a:pt x="5215763" y="92456"/>
                    <a:pt x="5215763" y="206502"/>
                  </a:cubicBezTo>
                  <a:lnTo>
                    <a:pt x="5215763" y="1032510"/>
                  </a:lnTo>
                  <a:cubicBezTo>
                    <a:pt x="5215763" y="1146556"/>
                    <a:pt x="5123307" y="1239012"/>
                    <a:pt x="5009261" y="1239012"/>
                  </a:cubicBezTo>
                  <a:lnTo>
                    <a:pt x="206502" y="1239012"/>
                  </a:lnTo>
                  <a:cubicBezTo>
                    <a:pt x="92456" y="1239012"/>
                    <a:pt x="0" y="1146556"/>
                    <a:pt x="0" y="1032510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52" name="TextBox 52"/>
            <p:cNvSpPr txBox="1"/>
            <p:nvPr/>
          </p:nvSpPr>
          <p:spPr>
            <a:xfrm>
              <a:off x="0" y="-47625"/>
              <a:ext cx="5215808" cy="12866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2100" dirty="0">
                  <a:solidFill>
                    <a:srgbClr val="FFFFFF"/>
                  </a:solidFill>
                  <a:latin typeface="Montserrat Classic" panose="020B0600000101010101" charset="0"/>
                </a:rPr>
                <a:t>Effective targeting &amp; marketing are crucial</a:t>
              </a:r>
            </a:p>
          </p:txBody>
        </p:sp>
      </p:grpSp>
      <p:sp>
        <p:nvSpPr>
          <p:cNvPr id="53" name="Freeform 53"/>
          <p:cNvSpPr/>
          <p:nvPr/>
        </p:nvSpPr>
        <p:spPr>
          <a:xfrm>
            <a:off x="6002380" y="3729052"/>
            <a:ext cx="908923" cy="908924"/>
          </a:xfrm>
          <a:custGeom>
            <a:avLst/>
            <a:gdLst/>
            <a:ahLst/>
            <a:cxnLst/>
            <a:rect l="l" t="t" r="r" b="b"/>
            <a:pathLst>
              <a:path w="908923" h="908924">
                <a:moveTo>
                  <a:pt x="0" y="0"/>
                </a:moveTo>
                <a:lnTo>
                  <a:pt x="908924" y="0"/>
                </a:lnTo>
                <a:lnTo>
                  <a:pt x="908924" y="908924"/>
                </a:lnTo>
                <a:lnTo>
                  <a:pt x="0" y="908924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4" name="Freeform 54"/>
          <p:cNvSpPr/>
          <p:nvPr/>
        </p:nvSpPr>
        <p:spPr>
          <a:xfrm>
            <a:off x="9713450" y="3434904"/>
            <a:ext cx="1135857" cy="1135857"/>
          </a:xfrm>
          <a:custGeom>
            <a:avLst/>
            <a:gdLst/>
            <a:ahLst/>
            <a:cxnLst/>
            <a:rect l="l" t="t" r="r" b="b"/>
            <a:pathLst>
              <a:path w="1135857" h="1135857">
                <a:moveTo>
                  <a:pt x="0" y="0"/>
                </a:moveTo>
                <a:lnTo>
                  <a:pt x="1135856" y="0"/>
                </a:lnTo>
                <a:lnTo>
                  <a:pt x="1135856" y="1135857"/>
                </a:lnTo>
                <a:lnTo>
                  <a:pt x="0" y="1135857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5" name="Freeform 55"/>
          <p:cNvSpPr/>
          <p:nvPr/>
        </p:nvSpPr>
        <p:spPr>
          <a:xfrm>
            <a:off x="10652841" y="3966208"/>
            <a:ext cx="1700212" cy="857250"/>
          </a:xfrm>
          <a:custGeom>
            <a:avLst/>
            <a:gdLst/>
            <a:ahLst/>
            <a:cxnLst/>
            <a:rect l="l" t="t" r="r" b="b"/>
            <a:pathLst>
              <a:path w="1700212" h="857250">
                <a:moveTo>
                  <a:pt x="0" y="0"/>
                </a:moveTo>
                <a:lnTo>
                  <a:pt x="1700213" y="0"/>
                </a:lnTo>
                <a:lnTo>
                  <a:pt x="1700213" y="857250"/>
                </a:lnTo>
                <a:lnTo>
                  <a:pt x="0" y="85725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6" name="Freeform 56"/>
          <p:cNvSpPr/>
          <p:nvPr/>
        </p:nvSpPr>
        <p:spPr>
          <a:xfrm>
            <a:off x="11045772" y="3280408"/>
            <a:ext cx="673797" cy="673797"/>
          </a:xfrm>
          <a:custGeom>
            <a:avLst/>
            <a:gdLst/>
            <a:ahLst/>
            <a:cxnLst/>
            <a:rect l="l" t="t" r="r" b="b"/>
            <a:pathLst>
              <a:path w="673797" h="673797">
                <a:moveTo>
                  <a:pt x="0" y="0"/>
                </a:moveTo>
                <a:lnTo>
                  <a:pt x="673797" y="0"/>
                </a:lnTo>
                <a:lnTo>
                  <a:pt x="673797" y="673797"/>
                </a:lnTo>
                <a:lnTo>
                  <a:pt x="0" y="673797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7" name="TextBox 57"/>
          <p:cNvSpPr txBox="1"/>
          <p:nvPr/>
        </p:nvSpPr>
        <p:spPr>
          <a:xfrm>
            <a:off x="8921499" y="4674933"/>
            <a:ext cx="3728976" cy="338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 dirty="0">
                <a:solidFill>
                  <a:srgbClr val="000000"/>
                </a:solidFill>
                <a:latin typeface="Montserrat Classic" panose="020B0600000101010101" charset="0"/>
              </a:rPr>
              <a:t>Competitors</a:t>
            </a:r>
          </a:p>
        </p:txBody>
      </p: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95B4871A-159F-DBF5-1D07-893377D5915E}"/>
              </a:ext>
            </a:extLst>
          </p:cNvPr>
          <p:cNvCxnSpPr>
            <a:cxnSpLocks/>
          </p:cNvCxnSpPr>
          <p:nvPr/>
        </p:nvCxnSpPr>
        <p:spPr>
          <a:xfrm>
            <a:off x="-1030808" y="10400496"/>
            <a:ext cx="17496858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3B98F97B-7214-45CE-5F70-17647796040B}"/>
              </a:ext>
            </a:extLst>
          </p:cNvPr>
          <p:cNvCxnSpPr>
            <a:cxnSpLocks/>
          </p:cNvCxnSpPr>
          <p:nvPr/>
        </p:nvCxnSpPr>
        <p:spPr>
          <a:xfrm>
            <a:off x="410142" y="506651"/>
            <a:ext cx="174968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47">
            <a:extLst>
              <a:ext uri="{FF2B5EF4-FFF2-40B4-BE49-F238E27FC236}">
                <a16:creationId xmlns:a16="http://schemas.microsoft.com/office/drawing/2014/main" id="{94074E6C-BC96-9A48-BBA1-7E7831940AF1}"/>
              </a:ext>
            </a:extLst>
          </p:cNvPr>
          <p:cNvSpPr txBox="1"/>
          <p:nvPr/>
        </p:nvSpPr>
        <p:spPr>
          <a:xfrm>
            <a:off x="214528" y="2076365"/>
            <a:ext cx="17496858" cy="3386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2pPr marL="434340" lvl="1" indent="-217170">
              <a:lnSpc>
                <a:spcPts val="2879"/>
              </a:lnSpc>
              <a:buFont typeface="Arial"/>
              <a:buChar char="•"/>
              <a:defRPr sz="2400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defRPr>
            </a:lvl2pPr>
          </a:lstStyle>
          <a:p>
            <a:pPr lvl="1"/>
            <a:r>
              <a:rPr lang="en-US" altLang="ko-KR" dirty="0"/>
              <a:t>The recent sharp increases in inflation and high interest rates have significantly impacted the banking industry.</a:t>
            </a:r>
          </a:p>
        </p:txBody>
      </p:sp>
      <p:sp>
        <p:nvSpPr>
          <p:cNvPr id="63" name="TextBox 4">
            <a:extLst>
              <a:ext uri="{FF2B5EF4-FFF2-40B4-BE49-F238E27FC236}">
                <a16:creationId xmlns:a16="http://schemas.microsoft.com/office/drawing/2014/main" id="{BE3AB989-6886-372B-59EA-4978A447CDEA}"/>
              </a:ext>
            </a:extLst>
          </p:cNvPr>
          <p:cNvSpPr txBox="1"/>
          <p:nvPr/>
        </p:nvSpPr>
        <p:spPr>
          <a:xfrm>
            <a:off x="410142" y="952500"/>
            <a:ext cx="178778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300"/>
              </a:lnSpc>
            </a:pPr>
            <a:r>
              <a:rPr lang="en-US" altLang="ko-KR" sz="6600" dirty="0">
                <a:solidFill>
                  <a:srgbClr val="004AAD"/>
                </a:solidFill>
                <a:latin typeface="Montserrat Classic Bold"/>
              </a:rPr>
              <a:t>Market Overview</a:t>
            </a: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703CE112-BF35-DBD2-D7DC-01721C05D3DE}"/>
              </a:ext>
            </a:extLst>
          </p:cNvPr>
          <p:cNvSpPr/>
          <p:nvPr/>
        </p:nvSpPr>
        <p:spPr>
          <a:xfrm>
            <a:off x="11297670" y="-114300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1. Market &amp; Company 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CDCEE688-E5A9-3342-A807-CF0D826C19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408728">
            <a:off x="6432817" y="-4634111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1" y="0"/>
                </a:lnTo>
                <a:lnTo>
                  <a:pt x="15887341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148401" flipH="1">
            <a:off x="15297701" y="384797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" name="Freeform 5"/>
          <p:cNvSpPr/>
          <p:nvPr/>
        </p:nvSpPr>
        <p:spPr>
          <a:xfrm rot="1082301">
            <a:off x="-5072607" y="6650746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9" name="TextBox 39"/>
          <p:cNvSpPr txBox="1"/>
          <p:nvPr/>
        </p:nvSpPr>
        <p:spPr>
          <a:xfrm>
            <a:off x="281203" y="9860910"/>
            <a:ext cx="5145308" cy="2563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60"/>
              </a:lnSpc>
            </a:pPr>
            <a:r>
              <a:rPr lang="en-US" sz="1800" dirty="0">
                <a:solidFill>
                  <a:srgbClr val="4D5156"/>
                </a:solidFill>
                <a:latin typeface="Montserrat Classic" panose="020B0600000101010101" charset="0"/>
              </a:rPr>
              <a:t>*Marketing &amp; Media Expenditure</a:t>
            </a: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723B5F79-365E-6E48-3042-F22E06A2009A}"/>
              </a:ext>
            </a:extLst>
          </p:cNvPr>
          <p:cNvGrpSpPr/>
          <p:nvPr/>
        </p:nvGrpSpPr>
        <p:grpSpPr>
          <a:xfrm>
            <a:off x="1354722" y="2851833"/>
            <a:ext cx="15578555" cy="6787467"/>
            <a:chOff x="1218963" y="2292715"/>
            <a:chExt cx="15578555" cy="6787467"/>
          </a:xfrm>
        </p:grpSpPr>
        <p:grpSp>
          <p:nvGrpSpPr>
            <p:cNvPr id="6" name="Group 6"/>
            <p:cNvGrpSpPr/>
            <p:nvPr/>
          </p:nvGrpSpPr>
          <p:grpSpPr>
            <a:xfrm>
              <a:off x="9109582" y="2292715"/>
              <a:ext cx="5072618" cy="2888902"/>
              <a:chOff x="0" y="0"/>
              <a:chExt cx="6763490" cy="385187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12700" y="12700"/>
                <a:ext cx="6738112" cy="3826510"/>
              </a:xfrm>
              <a:custGeom>
                <a:avLst/>
                <a:gdLst/>
                <a:ahLst/>
                <a:cxnLst/>
                <a:rect l="l" t="t" r="r" b="b"/>
                <a:pathLst>
                  <a:path w="6738112" h="3826510">
                    <a:moveTo>
                      <a:pt x="0" y="637794"/>
                    </a:moveTo>
                    <a:cubicBezTo>
                      <a:pt x="0" y="285496"/>
                      <a:pt x="286385" y="0"/>
                      <a:pt x="639572" y="0"/>
                    </a:cubicBezTo>
                    <a:lnTo>
                      <a:pt x="6098540" y="0"/>
                    </a:lnTo>
                    <a:cubicBezTo>
                      <a:pt x="6451727" y="0"/>
                      <a:pt x="6738112" y="285496"/>
                      <a:pt x="6738112" y="637794"/>
                    </a:cubicBezTo>
                    <a:lnTo>
                      <a:pt x="6738112" y="3188716"/>
                    </a:lnTo>
                    <a:cubicBezTo>
                      <a:pt x="6738112" y="3540887"/>
                      <a:pt x="6451727" y="3826510"/>
                      <a:pt x="6098540" y="3826510"/>
                    </a:cubicBezTo>
                    <a:lnTo>
                      <a:pt x="639572" y="3826510"/>
                    </a:lnTo>
                    <a:cubicBezTo>
                      <a:pt x="286385" y="3826510"/>
                      <a:pt x="0" y="3540887"/>
                      <a:pt x="0" y="3188716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  <a:alpha val="69804"/>
                </a:schemeClr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0" y="0"/>
                <a:ext cx="6763512" cy="3851910"/>
              </a:xfrm>
              <a:custGeom>
                <a:avLst/>
                <a:gdLst/>
                <a:ahLst/>
                <a:cxnLst/>
                <a:rect l="l" t="t" r="r" b="b"/>
                <a:pathLst>
                  <a:path w="6763512" h="3851910">
                    <a:moveTo>
                      <a:pt x="0" y="650494"/>
                    </a:moveTo>
                    <a:cubicBezTo>
                      <a:pt x="0" y="291211"/>
                      <a:pt x="292100" y="0"/>
                      <a:pt x="652272" y="0"/>
                    </a:cubicBezTo>
                    <a:lnTo>
                      <a:pt x="6111240" y="0"/>
                    </a:lnTo>
                    <a:lnTo>
                      <a:pt x="6111240" y="12700"/>
                    </a:lnTo>
                    <a:lnTo>
                      <a:pt x="6111240" y="0"/>
                    </a:lnTo>
                    <a:cubicBezTo>
                      <a:pt x="6471412" y="0"/>
                      <a:pt x="6763512" y="291211"/>
                      <a:pt x="6763512" y="650494"/>
                    </a:cubicBezTo>
                    <a:lnTo>
                      <a:pt x="6750812" y="650494"/>
                    </a:lnTo>
                    <a:lnTo>
                      <a:pt x="6763512" y="650494"/>
                    </a:lnTo>
                    <a:lnTo>
                      <a:pt x="6763512" y="3201416"/>
                    </a:lnTo>
                    <a:lnTo>
                      <a:pt x="6750812" y="3201416"/>
                    </a:lnTo>
                    <a:lnTo>
                      <a:pt x="6763512" y="3201416"/>
                    </a:lnTo>
                    <a:cubicBezTo>
                      <a:pt x="6763512" y="3560699"/>
                      <a:pt x="6471412" y="3851910"/>
                      <a:pt x="6111240" y="3851910"/>
                    </a:cubicBezTo>
                    <a:lnTo>
                      <a:pt x="6111240" y="3839210"/>
                    </a:lnTo>
                    <a:lnTo>
                      <a:pt x="6111240" y="3851910"/>
                    </a:lnTo>
                    <a:lnTo>
                      <a:pt x="652272" y="3851910"/>
                    </a:lnTo>
                    <a:lnTo>
                      <a:pt x="652272" y="3839210"/>
                    </a:lnTo>
                    <a:lnTo>
                      <a:pt x="652272" y="3851910"/>
                    </a:lnTo>
                    <a:cubicBezTo>
                      <a:pt x="292100" y="3851910"/>
                      <a:pt x="0" y="3560699"/>
                      <a:pt x="0" y="3201416"/>
                    </a:cubicBezTo>
                    <a:lnTo>
                      <a:pt x="0" y="650494"/>
                    </a:lnTo>
                    <a:lnTo>
                      <a:pt x="12700" y="650494"/>
                    </a:lnTo>
                    <a:lnTo>
                      <a:pt x="0" y="650494"/>
                    </a:lnTo>
                    <a:moveTo>
                      <a:pt x="25400" y="650494"/>
                    </a:moveTo>
                    <a:lnTo>
                      <a:pt x="25400" y="3201416"/>
                    </a:lnTo>
                    <a:lnTo>
                      <a:pt x="12700" y="3201416"/>
                    </a:lnTo>
                    <a:lnTo>
                      <a:pt x="25400" y="3201416"/>
                    </a:lnTo>
                    <a:cubicBezTo>
                      <a:pt x="25400" y="3546602"/>
                      <a:pt x="306070" y="3826510"/>
                      <a:pt x="652272" y="3826510"/>
                    </a:cubicBezTo>
                    <a:lnTo>
                      <a:pt x="6111240" y="3826510"/>
                    </a:lnTo>
                    <a:cubicBezTo>
                      <a:pt x="6457442" y="3826510"/>
                      <a:pt x="6738112" y="3546602"/>
                      <a:pt x="6738112" y="3201416"/>
                    </a:cubicBezTo>
                    <a:lnTo>
                      <a:pt x="6738112" y="650494"/>
                    </a:lnTo>
                    <a:cubicBezTo>
                      <a:pt x="6738112" y="305308"/>
                      <a:pt x="6457442" y="25400"/>
                      <a:pt x="6111240" y="25400"/>
                    </a:cubicBezTo>
                    <a:lnTo>
                      <a:pt x="652272" y="25400"/>
                    </a:lnTo>
                    <a:lnTo>
                      <a:pt x="652272" y="12700"/>
                    </a:lnTo>
                    <a:lnTo>
                      <a:pt x="652272" y="25400"/>
                    </a:lnTo>
                    <a:cubicBezTo>
                      <a:pt x="306070" y="25400"/>
                      <a:pt x="25400" y="305308"/>
                      <a:pt x="25400" y="650494"/>
                    </a:cubicBezTo>
                    <a:close/>
                  </a:path>
                </a:pathLst>
              </a:custGeom>
              <a:solidFill>
                <a:srgbClr val="E7E6E6"/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1743933" y="2298382"/>
              <a:ext cx="5053585" cy="2869882"/>
              <a:chOff x="0" y="-540407"/>
              <a:chExt cx="6738113" cy="382651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-540407"/>
                <a:ext cx="6738113" cy="3826510"/>
              </a:xfrm>
              <a:custGeom>
                <a:avLst/>
                <a:gdLst/>
                <a:ahLst/>
                <a:cxnLst/>
                <a:rect l="l" t="t" r="r" b="b"/>
                <a:pathLst>
                  <a:path w="6738112" h="3826510">
                    <a:moveTo>
                      <a:pt x="0" y="637794"/>
                    </a:moveTo>
                    <a:cubicBezTo>
                      <a:pt x="0" y="285496"/>
                      <a:pt x="285496" y="0"/>
                      <a:pt x="637794" y="0"/>
                    </a:cubicBezTo>
                    <a:lnTo>
                      <a:pt x="6100318" y="0"/>
                    </a:lnTo>
                    <a:cubicBezTo>
                      <a:pt x="6452489" y="0"/>
                      <a:pt x="6738112" y="285496"/>
                      <a:pt x="6738112" y="637794"/>
                    </a:cubicBezTo>
                    <a:lnTo>
                      <a:pt x="6738112" y="3188716"/>
                    </a:lnTo>
                    <a:cubicBezTo>
                      <a:pt x="6738112" y="3540887"/>
                      <a:pt x="6452616" y="3826510"/>
                      <a:pt x="6100318" y="3826510"/>
                    </a:cubicBezTo>
                    <a:lnTo>
                      <a:pt x="637794" y="3826510"/>
                    </a:lnTo>
                    <a:cubicBezTo>
                      <a:pt x="285496" y="3826510"/>
                      <a:pt x="0" y="3540887"/>
                      <a:pt x="0" y="3188716"/>
                    </a:cubicBezTo>
                    <a:close/>
                  </a:path>
                </a:pathLst>
              </a:custGeom>
              <a:solidFill>
                <a:schemeClr val="tx2">
                  <a:lumMod val="40000"/>
                  <a:lumOff val="60000"/>
                  <a:alpha val="56863"/>
                </a:schemeClr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1" name="Freeform 11"/>
            <p:cNvSpPr/>
            <p:nvPr/>
          </p:nvSpPr>
          <p:spPr>
            <a:xfrm>
              <a:off x="1218963" y="6715295"/>
              <a:ext cx="3322566" cy="1675244"/>
            </a:xfrm>
            <a:custGeom>
              <a:avLst/>
              <a:gdLst/>
              <a:ahLst/>
              <a:cxnLst/>
              <a:rect l="l" t="t" r="r" b="b"/>
              <a:pathLst>
                <a:path w="3322566" h="1675244">
                  <a:moveTo>
                    <a:pt x="0" y="0"/>
                  </a:moveTo>
                  <a:lnTo>
                    <a:pt x="3322566" y="0"/>
                  </a:lnTo>
                  <a:lnTo>
                    <a:pt x="3322566" y="1675244"/>
                  </a:lnTo>
                  <a:lnTo>
                    <a:pt x="0" y="16752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1"/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12" name="Freeform 12"/>
            <p:cNvSpPr/>
            <p:nvPr/>
          </p:nvSpPr>
          <p:spPr>
            <a:xfrm>
              <a:off x="1957543" y="2745865"/>
              <a:ext cx="1675245" cy="1675245"/>
            </a:xfrm>
            <a:custGeom>
              <a:avLst/>
              <a:gdLst/>
              <a:ahLst/>
              <a:cxnLst/>
              <a:rect l="l" t="t" r="r" b="b"/>
              <a:pathLst>
                <a:path w="1675245" h="1675245">
                  <a:moveTo>
                    <a:pt x="0" y="0"/>
                  </a:moveTo>
                  <a:lnTo>
                    <a:pt x="1675245" y="0"/>
                  </a:lnTo>
                  <a:lnTo>
                    <a:pt x="1675245" y="1675245"/>
                  </a:lnTo>
                  <a:lnTo>
                    <a:pt x="0" y="16752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2"/>
              <a:stretch>
                <a:fillRect/>
              </a:stretch>
            </a:blip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grpSp>
          <p:nvGrpSpPr>
            <p:cNvPr id="13" name="Group 13"/>
            <p:cNvGrpSpPr/>
            <p:nvPr/>
          </p:nvGrpSpPr>
          <p:grpSpPr>
            <a:xfrm>
              <a:off x="4055241" y="2698251"/>
              <a:ext cx="4844166" cy="6068274"/>
              <a:chOff x="-648384" y="-107409"/>
              <a:chExt cx="6458888" cy="8091035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5810504" cy="2808732"/>
              </a:xfrm>
              <a:custGeom>
                <a:avLst/>
                <a:gdLst/>
                <a:ahLst/>
                <a:cxnLst/>
                <a:rect l="l" t="t" r="r" b="b"/>
                <a:pathLst>
                  <a:path w="5810504" h="2808732">
                    <a:moveTo>
                      <a:pt x="0" y="702183"/>
                    </a:moveTo>
                    <a:lnTo>
                      <a:pt x="4603623" y="702183"/>
                    </a:lnTo>
                    <a:lnTo>
                      <a:pt x="4603623" y="0"/>
                    </a:lnTo>
                    <a:lnTo>
                      <a:pt x="5810504" y="1404366"/>
                    </a:lnTo>
                    <a:lnTo>
                      <a:pt x="4603623" y="2808732"/>
                    </a:lnTo>
                    <a:lnTo>
                      <a:pt x="4603623" y="2106422"/>
                    </a:lnTo>
                    <a:lnTo>
                      <a:pt x="0" y="2106422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95000">
                    <a:srgbClr val="EDEDED">
                      <a:alpha val="0"/>
                    </a:srgbClr>
                  </a:gs>
                </a:gsLst>
                <a:lin ang="10800000"/>
              </a:gra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" name="TextBox 15"/>
              <p:cNvSpPr txBox="1"/>
              <p:nvPr/>
            </p:nvSpPr>
            <p:spPr>
              <a:xfrm>
                <a:off x="-648384" y="-107409"/>
                <a:ext cx="5810512" cy="86577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20"/>
                  </a:lnSpc>
                </a:pPr>
                <a:r>
                  <a:rPr lang="en-US" sz="2100" dirty="0">
                    <a:solidFill>
                      <a:srgbClr val="405B8A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Focus on creating FANS</a:t>
                </a:r>
              </a:p>
            </p:txBody>
          </p:sp>
          <p:sp>
            <p:nvSpPr>
              <p:cNvPr id="61" name="Freeform 14">
                <a:extLst>
                  <a:ext uri="{FF2B5EF4-FFF2-40B4-BE49-F238E27FC236}">
                    <a16:creationId xmlns:a16="http://schemas.microsoft.com/office/drawing/2014/main" id="{E71AB481-B41A-2622-CA62-75507666C861}"/>
                  </a:ext>
                </a:extLst>
              </p:cNvPr>
              <p:cNvSpPr/>
              <p:nvPr/>
            </p:nvSpPr>
            <p:spPr>
              <a:xfrm>
                <a:off x="-101781" y="5174894"/>
                <a:ext cx="5810504" cy="2808732"/>
              </a:xfrm>
              <a:custGeom>
                <a:avLst/>
                <a:gdLst/>
                <a:ahLst/>
                <a:cxnLst/>
                <a:rect l="l" t="t" r="r" b="b"/>
                <a:pathLst>
                  <a:path w="5810504" h="2808732">
                    <a:moveTo>
                      <a:pt x="0" y="702183"/>
                    </a:moveTo>
                    <a:lnTo>
                      <a:pt x="4603623" y="702183"/>
                    </a:lnTo>
                    <a:lnTo>
                      <a:pt x="4603623" y="0"/>
                    </a:lnTo>
                    <a:lnTo>
                      <a:pt x="5810504" y="1404366"/>
                    </a:lnTo>
                    <a:lnTo>
                      <a:pt x="4603623" y="2808732"/>
                    </a:lnTo>
                    <a:lnTo>
                      <a:pt x="4603623" y="2106422"/>
                    </a:lnTo>
                    <a:lnTo>
                      <a:pt x="0" y="2106422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accent1">
                      <a:lumMod val="40000"/>
                      <a:lumOff val="60000"/>
                    </a:schemeClr>
                  </a:gs>
                  <a:gs pos="95000">
                    <a:srgbClr val="EDEDED">
                      <a:alpha val="0"/>
                    </a:srgbClr>
                  </a:gs>
                </a:gsLst>
                <a:lin ang="10800000"/>
              </a:gra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14429976" y="2859797"/>
              <a:ext cx="2147637" cy="2147637"/>
              <a:chOff x="0" y="0"/>
              <a:chExt cx="2863516" cy="2863516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2863469" cy="2863469"/>
              </a:xfrm>
              <a:custGeom>
                <a:avLst/>
                <a:gdLst/>
                <a:ahLst/>
                <a:cxnLst/>
                <a:rect l="l" t="t" r="r" b="b"/>
                <a:pathLst>
                  <a:path w="2863469" h="2863469">
                    <a:moveTo>
                      <a:pt x="0" y="1431798"/>
                    </a:moveTo>
                    <a:cubicBezTo>
                      <a:pt x="0" y="640969"/>
                      <a:pt x="640969" y="0"/>
                      <a:pt x="1431798" y="0"/>
                    </a:cubicBezTo>
                    <a:cubicBezTo>
                      <a:pt x="2222627" y="0"/>
                      <a:pt x="2863469" y="640969"/>
                      <a:pt x="2863469" y="1431798"/>
                    </a:cubicBezTo>
                    <a:cubicBezTo>
                      <a:pt x="2863469" y="2222627"/>
                      <a:pt x="2222500" y="2863469"/>
                      <a:pt x="1431798" y="2863469"/>
                    </a:cubicBezTo>
                    <a:cubicBezTo>
                      <a:pt x="641096" y="2863469"/>
                      <a:pt x="0" y="2222500"/>
                      <a:pt x="0" y="1431798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19050"/>
                <a:ext cx="2863516" cy="288256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Switching</a:t>
                </a:r>
              </a:p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Incentives &amp;</a:t>
                </a:r>
              </a:p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Referral</a:t>
                </a:r>
              </a:p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Marketing</a:t>
                </a: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9429632" y="2817256"/>
              <a:ext cx="2147637" cy="2147637"/>
              <a:chOff x="0" y="0"/>
              <a:chExt cx="2863516" cy="2863516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2863469" cy="2863469"/>
              </a:xfrm>
              <a:custGeom>
                <a:avLst/>
                <a:gdLst/>
                <a:ahLst/>
                <a:cxnLst/>
                <a:rect l="l" t="t" r="r" b="b"/>
                <a:pathLst>
                  <a:path w="2863469" h="2863469">
                    <a:moveTo>
                      <a:pt x="0" y="1431798"/>
                    </a:moveTo>
                    <a:cubicBezTo>
                      <a:pt x="0" y="640969"/>
                      <a:pt x="640969" y="0"/>
                      <a:pt x="1431798" y="0"/>
                    </a:cubicBezTo>
                    <a:cubicBezTo>
                      <a:pt x="2222627" y="0"/>
                      <a:pt x="2863469" y="640969"/>
                      <a:pt x="2863469" y="1431798"/>
                    </a:cubicBezTo>
                    <a:cubicBezTo>
                      <a:pt x="2863469" y="2222627"/>
                      <a:pt x="2222500" y="2863469"/>
                      <a:pt x="1431798" y="2863469"/>
                    </a:cubicBezTo>
                    <a:cubicBezTo>
                      <a:pt x="641096" y="2863469"/>
                      <a:pt x="0" y="2222500"/>
                      <a:pt x="0" y="1431798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TextBox 21"/>
              <p:cNvSpPr txBox="1"/>
              <p:nvPr/>
            </p:nvSpPr>
            <p:spPr>
              <a:xfrm>
                <a:off x="0" y="-19050"/>
                <a:ext cx="2863516" cy="288256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Physical</a:t>
                </a:r>
              </a:p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Presence &amp;</a:t>
                </a:r>
              </a:p>
              <a:p>
                <a:pPr algn="ctr">
                  <a:lnSpc>
                    <a:spcPts val="2160"/>
                  </a:lnSpc>
                </a:pPr>
                <a:r>
                  <a:rPr lang="en-US" sz="1800" dirty="0" err="1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Customised</a:t>
                </a: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 service</a:t>
                </a:r>
              </a:p>
            </p:txBody>
          </p:sp>
        </p:grpSp>
        <p:grpSp>
          <p:nvGrpSpPr>
            <p:cNvPr id="22" name="Group 22"/>
            <p:cNvGrpSpPr/>
            <p:nvPr/>
          </p:nvGrpSpPr>
          <p:grpSpPr>
            <a:xfrm>
              <a:off x="11904513" y="2911988"/>
              <a:ext cx="2147637" cy="2147637"/>
              <a:chOff x="0" y="0"/>
              <a:chExt cx="2863516" cy="2863516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2863469" cy="2863469"/>
              </a:xfrm>
              <a:custGeom>
                <a:avLst/>
                <a:gdLst/>
                <a:ahLst/>
                <a:cxnLst/>
                <a:rect l="l" t="t" r="r" b="b"/>
                <a:pathLst>
                  <a:path w="2863469" h="2863469">
                    <a:moveTo>
                      <a:pt x="0" y="1431798"/>
                    </a:moveTo>
                    <a:cubicBezTo>
                      <a:pt x="0" y="640969"/>
                      <a:pt x="640969" y="0"/>
                      <a:pt x="1431798" y="0"/>
                    </a:cubicBezTo>
                    <a:cubicBezTo>
                      <a:pt x="2222627" y="0"/>
                      <a:pt x="2863469" y="640969"/>
                      <a:pt x="2863469" y="1431798"/>
                    </a:cubicBezTo>
                    <a:cubicBezTo>
                      <a:pt x="2863469" y="2222627"/>
                      <a:pt x="2222500" y="2863469"/>
                      <a:pt x="1431798" y="2863469"/>
                    </a:cubicBezTo>
                    <a:cubicBezTo>
                      <a:pt x="641096" y="2863469"/>
                      <a:pt x="0" y="2222500"/>
                      <a:pt x="0" y="1431798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" name="TextBox 24"/>
              <p:cNvSpPr txBox="1"/>
              <p:nvPr/>
            </p:nvSpPr>
            <p:spPr>
              <a:xfrm>
                <a:off x="0" y="-19050"/>
                <a:ext cx="2863516" cy="288256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Build out a strong digital offering</a:t>
                </a:r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12743613" y="2458215"/>
              <a:ext cx="3210535" cy="3489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2400" dirty="0">
                  <a:solidFill>
                    <a:srgbClr val="4D5156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Acquisition</a:t>
              </a: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4541529" y="6522309"/>
              <a:ext cx="4350834" cy="22013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 lang="en-US" sz="2100" dirty="0">
                <a:solidFill>
                  <a:srgbClr val="222222"/>
                </a:solidFill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grpSp>
          <p:nvGrpSpPr>
            <p:cNvPr id="29" name="Group 29"/>
            <p:cNvGrpSpPr/>
            <p:nvPr/>
          </p:nvGrpSpPr>
          <p:grpSpPr>
            <a:xfrm>
              <a:off x="9109582" y="6186704"/>
              <a:ext cx="5072618" cy="2888902"/>
              <a:chOff x="0" y="0"/>
              <a:chExt cx="6763490" cy="385187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12700" y="12700"/>
                <a:ext cx="6738112" cy="3826510"/>
              </a:xfrm>
              <a:custGeom>
                <a:avLst/>
                <a:gdLst/>
                <a:ahLst/>
                <a:cxnLst/>
                <a:rect l="l" t="t" r="r" b="b"/>
                <a:pathLst>
                  <a:path w="6738112" h="3826510">
                    <a:moveTo>
                      <a:pt x="0" y="637794"/>
                    </a:moveTo>
                    <a:cubicBezTo>
                      <a:pt x="0" y="285496"/>
                      <a:pt x="286385" y="0"/>
                      <a:pt x="639572" y="0"/>
                    </a:cubicBezTo>
                    <a:lnTo>
                      <a:pt x="6098540" y="0"/>
                    </a:lnTo>
                    <a:cubicBezTo>
                      <a:pt x="6451727" y="0"/>
                      <a:pt x="6738112" y="285496"/>
                      <a:pt x="6738112" y="637794"/>
                    </a:cubicBezTo>
                    <a:lnTo>
                      <a:pt x="6738112" y="3188716"/>
                    </a:lnTo>
                    <a:cubicBezTo>
                      <a:pt x="6738112" y="3540887"/>
                      <a:pt x="6451727" y="3826510"/>
                      <a:pt x="6098540" y="3826510"/>
                    </a:cubicBezTo>
                    <a:lnTo>
                      <a:pt x="639572" y="3826510"/>
                    </a:lnTo>
                    <a:cubicBezTo>
                      <a:pt x="286385" y="3826510"/>
                      <a:pt x="0" y="3540887"/>
                      <a:pt x="0" y="3188716"/>
                    </a:cubicBezTo>
                    <a:close/>
                  </a:path>
                </a:pathLst>
              </a:custGeom>
              <a:solidFill>
                <a:schemeClr val="accent1">
                  <a:lumMod val="20000"/>
                  <a:lumOff val="80000"/>
                  <a:alpha val="69804"/>
                </a:schemeClr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>
              <a:xfrm>
                <a:off x="0" y="0"/>
                <a:ext cx="6763512" cy="3851910"/>
              </a:xfrm>
              <a:custGeom>
                <a:avLst/>
                <a:gdLst/>
                <a:ahLst/>
                <a:cxnLst/>
                <a:rect l="l" t="t" r="r" b="b"/>
                <a:pathLst>
                  <a:path w="6763512" h="3851910">
                    <a:moveTo>
                      <a:pt x="0" y="650494"/>
                    </a:moveTo>
                    <a:cubicBezTo>
                      <a:pt x="0" y="291211"/>
                      <a:pt x="292100" y="0"/>
                      <a:pt x="652272" y="0"/>
                    </a:cubicBezTo>
                    <a:lnTo>
                      <a:pt x="6111240" y="0"/>
                    </a:lnTo>
                    <a:lnTo>
                      <a:pt x="6111240" y="12700"/>
                    </a:lnTo>
                    <a:lnTo>
                      <a:pt x="6111240" y="0"/>
                    </a:lnTo>
                    <a:cubicBezTo>
                      <a:pt x="6471412" y="0"/>
                      <a:pt x="6763512" y="291211"/>
                      <a:pt x="6763512" y="650494"/>
                    </a:cubicBezTo>
                    <a:lnTo>
                      <a:pt x="6750812" y="650494"/>
                    </a:lnTo>
                    <a:lnTo>
                      <a:pt x="6763512" y="650494"/>
                    </a:lnTo>
                    <a:lnTo>
                      <a:pt x="6763512" y="3201416"/>
                    </a:lnTo>
                    <a:lnTo>
                      <a:pt x="6750812" y="3201416"/>
                    </a:lnTo>
                    <a:lnTo>
                      <a:pt x="6763512" y="3201416"/>
                    </a:lnTo>
                    <a:cubicBezTo>
                      <a:pt x="6763512" y="3560699"/>
                      <a:pt x="6471412" y="3851910"/>
                      <a:pt x="6111240" y="3851910"/>
                    </a:cubicBezTo>
                    <a:lnTo>
                      <a:pt x="6111240" y="3839210"/>
                    </a:lnTo>
                    <a:lnTo>
                      <a:pt x="6111240" y="3851910"/>
                    </a:lnTo>
                    <a:lnTo>
                      <a:pt x="652272" y="3851910"/>
                    </a:lnTo>
                    <a:lnTo>
                      <a:pt x="652272" y="3839210"/>
                    </a:lnTo>
                    <a:lnTo>
                      <a:pt x="652272" y="3851910"/>
                    </a:lnTo>
                    <a:cubicBezTo>
                      <a:pt x="292100" y="3851910"/>
                      <a:pt x="0" y="3560699"/>
                      <a:pt x="0" y="3201416"/>
                    </a:cubicBezTo>
                    <a:lnTo>
                      <a:pt x="0" y="650494"/>
                    </a:lnTo>
                    <a:lnTo>
                      <a:pt x="12700" y="650494"/>
                    </a:lnTo>
                    <a:lnTo>
                      <a:pt x="0" y="650494"/>
                    </a:lnTo>
                    <a:moveTo>
                      <a:pt x="25400" y="650494"/>
                    </a:moveTo>
                    <a:lnTo>
                      <a:pt x="25400" y="3201416"/>
                    </a:lnTo>
                    <a:lnTo>
                      <a:pt x="12700" y="3201416"/>
                    </a:lnTo>
                    <a:lnTo>
                      <a:pt x="25400" y="3201416"/>
                    </a:lnTo>
                    <a:cubicBezTo>
                      <a:pt x="25400" y="3546602"/>
                      <a:pt x="306070" y="3826510"/>
                      <a:pt x="652272" y="3826510"/>
                    </a:cubicBezTo>
                    <a:lnTo>
                      <a:pt x="6111240" y="3826510"/>
                    </a:lnTo>
                    <a:cubicBezTo>
                      <a:pt x="6457442" y="3826510"/>
                      <a:pt x="6738112" y="3546602"/>
                      <a:pt x="6738112" y="3201416"/>
                    </a:cubicBezTo>
                    <a:lnTo>
                      <a:pt x="6738112" y="650494"/>
                    </a:lnTo>
                    <a:cubicBezTo>
                      <a:pt x="6738112" y="305308"/>
                      <a:pt x="6457442" y="25400"/>
                      <a:pt x="6111240" y="25400"/>
                    </a:cubicBezTo>
                    <a:lnTo>
                      <a:pt x="652272" y="25400"/>
                    </a:lnTo>
                    <a:lnTo>
                      <a:pt x="652272" y="12700"/>
                    </a:lnTo>
                    <a:lnTo>
                      <a:pt x="652272" y="25400"/>
                    </a:lnTo>
                    <a:cubicBezTo>
                      <a:pt x="306070" y="25400"/>
                      <a:pt x="25400" y="305308"/>
                      <a:pt x="25400" y="650494"/>
                    </a:cubicBezTo>
                    <a:close/>
                  </a:path>
                </a:pathLst>
              </a:custGeom>
              <a:solidFill>
                <a:srgbClr val="E7E6E6"/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3" name="Freeform 33"/>
            <p:cNvSpPr/>
            <p:nvPr/>
          </p:nvSpPr>
          <p:spPr>
            <a:xfrm>
              <a:off x="11743933" y="6210300"/>
              <a:ext cx="5053585" cy="2869882"/>
            </a:xfrm>
            <a:custGeom>
              <a:avLst/>
              <a:gdLst/>
              <a:ahLst/>
              <a:cxnLst/>
              <a:rect l="l" t="t" r="r" b="b"/>
              <a:pathLst>
                <a:path w="6738112" h="3826510">
                  <a:moveTo>
                    <a:pt x="0" y="637794"/>
                  </a:moveTo>
                  <a:cubicBezTo>
                    <a:pt x="0" y="285496"/>
                    <a:pt x="285496" y="0"/>
                    <a:pt x="637794" y="0"/>
                  </a:cubicBezTo>
                  <a:lnTo>
                    <a:pt x="6100318" y="0"/>
                  </a:lnTo>
                  <a:cubicBezTo>
                    <a:pt x="6452489" y="0"/>
                    <a:pt x="6738112" y="285496"/>
                    <a:pt x="6738112" y="637794"/>
                  </a:cubicBezTo>
                  <a:lnTo>
                    <a:pt x="6738112" y="3188716"/>
                  </a:lnTo>
                  <a:cubicBezTo>
                    <a:pt x="6738112" y="3540887"/>
                    <a:pt x="6452616" y="3826510"/>
                    <a:pt x="6100318" y="3826510"/>
                  </a:cubicBezTo>
                  <a:lnTo>
                    <a:pt x="637794" y="3826510"/>
                  </a:lnTo>
                  <a:cubicBezTo>
                    <a:pt x="285496" y="3826510"/>
                    <a:pt x="0" y="3540887"/>
                    <a:pt x="0" y="3188716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  <a:alpha val="56863"/>
              </a:schemeClr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12567423" y="6394758"/>
              <a:ext cx="3210535" cy="3489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2400" dirty="0">
                  <a:solidFill>
                    <a:srgbClr val="4D5156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Acquisition</a:t>
              </a:r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10659785" y="6394758"/>
              <a:ext cx="1689999" cy="3489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2400" dirty="0">
                  <a:solidFill>
                    <a:srgbClr val="4D5156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Retention</a:t>
              </a:r>
            </a:p>
          </p:txBody>
        </p:sp>
        <p:grpSp>
          <p:nvGrpSpPr>
            <p:cNvPr id="36" name="Group 36"/>
            <p:cNvGrpSpPr/>
            <p:nvPr/>
          </p:nvGrpSpPr>
          <p:grpSpPr>
            <a:xfrm>
              <a:off x="14410670" y="6827893"/>
              <a:ext cx="2147637" cy="2147637"/>
              <a:chOff x="0" y="0"/>
              <a:chExt cx="2863516" cy="2863516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2863469" cy="2863469"/>
              </a:xfrm>
              <a:custGeom>
                <a:avLst/>
                <a:gdLst/>
                <a:ahLst/>
                <a:cxnLst/>
                <a:rect l="l" t="t" r="r" b="b"/>
                <a:pathLst>
                  <a:path w="2863469" h="2863469">
                    <a:moveTo>
                      <a:pt x="0" y="1431798"/>
                    </a:moveTo>
                    <a:cubicBezTo>
                      <a:pt x="0" y="640969"/>
                      <a:pt x="640969" y="0"/>
                      <a:pt x="1431798" y="0"/>
                    </a:cubicBezTo>
                    <a:cubicBezTo>
                      <a:pt x="2222627" y="0"/>
                      <a:pt x="2863469" y="640969"/>
                      <a:pt x="2863469" y="1431798"/>
                    </a:cubicBezTo>
                    <a:cubicBezTo>
                      <a:pt x="2863469" y="2222627"/>
                      <a:pt x="2222500" y="2863469"/>
                      <a:pt x="1431798" y="2863469"/>
                    </a:cubicBezTo>
                    <a:cubicBezTo>
                      <a:pt x="641096" y="2863469"/>
                      <a:pt x="0" y="2222500"/>
                      <a:pt x="0" y="1431798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8" name="TextBox 38"/>
              <p:cNvSpPr txBox="1"/>
              <p:nvPr/>
            </p:nvSpPr>
            <p:spPr>
              <a:xfrm>
                <a:off x="0" y="-19050"/>
                <a:ext cx="2863516" cy="288256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Actively use social media paid marketing</a:t>
                </a:r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>
              <a:off x="9357102" y="6674264"/>
              <a:ext cx="2147637" cy="2147637"/>
              <a:chOff x="0" y="0"/>
              <a:chExt cx="2863516" cy="2863516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2863469" cy="2863469"/>
              </a:xfrm>
              <a:custGeom>
                <a:avLst/>
                <a:gdLst/>
                <a:ahLst/>
                <a:cxnLst/>
                <a:rect l="l" t="t" r="r" b="b"/>
                <a:pathLst>
                  <a:path w="2863469" h="2863469">
                    <a:moveTo>
                      <a:pt x="0" y="1431798"/>
                    </a:moveTo>
                    <a:cubicBezTo>
                      <a:pt x="0" y="640969"/>
                      <a:pt x="640969" y="0"/>
                      <a:pt x="1431798" y="0"/>
                    </a:cubicBezTo>
                    <a:cubicBezTo>
                      <a:pt x="2222627" y="0"/>
                      <a:pt x="2863469" y="640969"/>
                      <a:pt x="2863469" y="1431798"/>
                    </a:cubicBezTo>
                    <a:cubicBezTo>
                      <a:pt x="2863469" y="2222627"/>
                      <a:pt x="2222500" y="2863469"/>
                      <a:pt x="1431798" y="2863469"/>
                    </a:cubicBezTo>
                    <a:cubicBezTo>
                      <a:pt x="641096" y="2863469"/>
                      <a:pt x="0" y="2222500"/>
                      <a:pt x="0" y="1431798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TextBox 42"/>
              <p:cNvSpPr txBox="1"/>
              <p:nvPr/>
            </p:nvSpPr>
            <p:spPr>
              <a:xfrm>
                <a:off x="0" y="-19050"/>
                <a:ext cx="2863516" cy="288256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Customer voice analysis for enhancing customer satisfaction</a:t>
                </a:r>
              </a:p>
            </p:txBody>
          </p:sp>
        </p:grpSp>
        <p:sp>
          <p:nvSpPr>
            <p:cNvPr id="43" name="TextBox 43"/>
            <p:cNvSpPr txBox="1"/>
            <p:nvPr/>
          </p:nvSpPr>
          <p:spPr>
            <a:xfrm>
              <a:off x="4512441" y="7507954"/>
              <a:ext cx="2271727" cy="37189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algn="ctr">
                <a:lnSpc>
                  <a:spcPts val="2879"/>
                </a:lnSpc>
                <a:defRPr sz="2800">
                  <a:latin typeface="Montserrat Classic" panose="020B0600000101010101" charset="0"/>
                  <a:ea typeface="Arial Bold"/>
                  <a:cs typeface="Arial" panose="020B0604020202020204" pitchFamily="34" charset="0"/>
                </a:defRPr>
              </a:lvl1pPr>
            </a:lstStyle>
            <a:p>
              <a:r>
                <a:rPr lang="en-US" dirty="0"/>
                <a:t>￡4,820,000*</a:t>
              </a:r>
            </a:p>
          </p:txBody>
        </p:sp>
        <p:grpSp>
          <p:nvGrpSpPr>
            <p:cNvPr id="44" name="Group 44"/>
            <p:cNvGrpSpPr/>
            <p:nvPr/>
          </p:nvGrpSpPr>
          <p:grpSpPr>
            <a:xfrm>
              <a:off x="11904513" y="6827893"/>
              <a:ext cx="2147637" cy="2147637"/>
              <a:chOff x="0" y="0"/>
              <a:chExt cx="2863516" cy="2863516"/>
            </a:xfrm>
          </p:grpSpPr>
          <p:sp>
            <p:nvSpPr>
              <p:cNvPr id="45" name="Freeform 45"/>
              <p:cNvSpPr/>
              <p:nvPr/>
            </p:nvSpPr>
            <p:spPr>
              <a:xfrm>
                <a:off x="0" y="0"/>
                <a:ext cx="2863469" cy="2863469"/>
              </a:xfrm>
              <a:custGeom>
                <a:avLst/>
                <a:gdLst/>
                <a:ahLst/>
                <a:cxnLst/>
                <a:rect l="l" t="t" r="r" b="b"/>
                <a:pathLst>
                  <a:path w="2863469" h="2863469">
                    <a:moveTo>
                      <a:pt x="0" y="1431798"/>
                    </a:moveTo>
                    <a:cubicBezTo>
                      <a:pt x="0" y="640969"/>
                      <a:pt x="640969" y="0"/>
                      <a:pt x="1431798" y="0"/>
                    </a:cubicBezTo>
                    <a:cubicBezTo>
                      <a:pt x="2222627" y="0"/>
                      <a:pt x="2863469" y="640969"/>
                      <a:pt x="2863469" y="1431798"/>
                    </a:cubicBezTo>
                    <a:cubicBezTo>
                      <a:pt x="2863469" y="2222627"/>
                      <a:pt x="2222500" y="2863469"/>
                      <a:pt x="1431798" y="2863469"/>
                    </a:cubicBezTo>
                    <a:cubicBezTo>
                      <a:pt x="641096" y="2863469"/>
                      <a:pt x="0" y="2222500"/>
                      <a:pt x="0" y="1431798"/>
                    </a:cubicBezTo>
                    <a:close/>
                  </a:path>
                </a:pathLst>
              </a:custGeom>
              <a:solidFill>
                <a:srgbClr val="004AAD"/>
              </a:solidFill>
            </p:spPr>
            <p:txBody>
              <a:bodyPr/>
              <a:lstStyle/>
              <a:p>
                <a:endParaRPr lang="ko-KR" altLang="en-US" dirty="0">
                  <a:latin typeface="Montserrat Classic" panose="020B0600000101010101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TextBox 46"/>
              <p:cNvSpPr txBox="1"/>
              <p:nvPr/>
            </p:nvSpPr>
            <p:spPr>
              <a:xfrm>
                <a:off x="0" y="-19050"/>
                <a:ext cx="2863516" cy="288256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Digital </a:t>
                </a:r>
              </a:p>
              <a:p>
                <a:pPr algn="ctr">
                  <a:lnSpc>
                    <a:spcPts val="2160"/>
                  </a:lnSpc>
                </a:pPr>
                <a:r>
                  <a:rPr lang="en-US" sz="1800" dirty="0">
                    <a:solidFill>
                      <a:srgbClr val="FFFFFF"/>
                    </a:solidFill>
                    <a:latin typeface="Montserrat Classic" panose="020B0600000101010101" charset="0"/>
                    <a:cs typeface="Arial" panose="020B0604020202020204" pitchFamily="34" charset="0"/>
                  </a:rPr>
                  <a:t>transformation</a:t>
                </a:r>
              </a:p>
            </p:txBody>
          </p:sp>
        </p:grpSp>
        <p:sp>
          <p:nvSpPr>
            <p:cNvPr id="48" name="TextBox 48"/>
            <p:cNvSpPr txBox="1"/>
            <p:nvPr/>
          </p:nvSpPr>
          <p:spPr>
            <a:xfrm>
              <a:off x="4512441" y="3612651"/>
              <a:ext cx="2629353" cy="37189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2800" dirty="0">
                  <a:latin typeface="Montserrat Classic" panose="020B0600000101010101" charset="0"/>
                  <a:ea typeface="Arial Bold"/>
                  <a:cs typeface="Arial" panose="020B0604020202020204" pitchFamily="34" charset="0"/>
                </a:rPr>
                <a:t>￡5,000,000*</a:t>
              </a:r>
            </a:p>
          </p:txBody>
        </p:sp>
        <p:sp>
          <p:nvSpPr>
            <p:cNvPr id="50" name="TextBox 35">
              <a:extLst>
                <a:ext uri="{FF2B5EF4-FFF2-40B4-BE49-F238E27FC236}">
                  <a16:creationId xmlns:a16="http://schemas.microsoft.com/office/drawing/2014/main" id="{B041165B-0688-3F2A-ACAC-F56F68D726B0}"/>
                </a:ext>
              </a:extLst>
            </p:cNvPr>
            <p:cNvSpPr txBox="1"/>
            <p:nvPr/>
          </p:nvSpPr>
          <p:spPr>
            <a:xfrm>
              <a:off x="10659785" y="2458215"/>
              <a:ext cx="1689999" cy="3489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9"/>
                </a:lnSpc>
              </a:pPr>
              <a:r>
                <a:rPr lang="en-US" sz="2400" dirty="0">
                  <a:solidFill>
                    <a:srgbClr val="4D5156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Retention</a:t>
              </a: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D76D5ED6-FFA6-E020-4801-DAE3C3F3F595}"/>
              </a:ext>
            </a:extLst>
          </p:cNvPr>
          <p:cNvSpPr txBox="1"/>
          <p:nvPr/>
        </p:nvSpPr>
        <p:spPr>
          <a:xfrm>
            <a:off x="3793233" y="7271433"/>
            <a:ext cx="4735749" cy="412934"/>
          </a:xfrm>
          <a:prstGeom prst="rect">
            <a:avLst/>
          </a:prstGeom>
        </p:spPr>
        <p:txBody>
          <a:bodyPr lIns="50800" tIns="50800" rIns="50800" bIns="50800" rtlCol="0" anchor="ctr"/>
          <a:lstStyle>
            <a:defPPr>
              <a:defRPr lang="en-US"/>
            </a:defPPr>
            <a:lvl1pPr algn="ctr">
              <a:lnSpc>
                <a:spcPts val="2520"/>
              </a:lnSpc>
              <a:defRPr sz="2100">
                <a:solidFill>
                  <a:schemeClr val="bg1">
                    <a:lumMod val="65000"/>
                  </a:schemeClr>
                </a:solidFill>
                <a:latin typeface="Montserrat Classic" panose="020B0600000101010101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>
                <a:solidFill>
                  <a:srgbClr val="405B8A"/>
                </a:solidFill>
              </a:rPr>
              <a:t>Digital Bank with branches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3435916-5724-744A-8EB4-3B65D642D487}"/>
              </a:ext>
            </a:extLst>
          </p:cNvPr>
          <p:cNvCxnSpPr>
            <a:cxnSpLocks/>
          </p:cNvCxnSpPr>
          <p:nvPr/>
        </p:nvCxnSpPr>
        <p:spPr>
          <a:xfrm>
            <a:off x="410142" y="506651"/>
            <a:ext cx="174968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47">
            <a:extLst>
              <a:ext uri="{FF2B5EF4-FFF2-40B4-BE49-F238E27FC236}">
                <a16:creationId xmlns:a16="http://schemas.microsoft.com/office/drawing/2014/main" id="{3EDE564C-433F-73BA-2D2E-0A5199A4B1B3}"/>
              </a:ext>
            </a:extLst>
          </p:cNvPr>
          <p:cNvSpPr txBox="1"/>
          <p:nvPr/>
        </p:nvSpPr>
        <p:spPr>
          <a:xfrm>
            <a:off x="214528" y="2138909"/>
            <a:ext cx="16980666" cy="348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2pPr marL="434340" lvl="1" indent="-217170">
              <a:lnSpc>
                <a:spcPts val="2879"/>
              </a:lnSpc>
              <a:buFont typeface="Arial"/>
              <a:buChar char="•"/>
              <a:defRPr sz="2400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defRPr>
            </a:lvl2pPr>
          </a:lstStyle>
          <a:p>
            <a:pPr lvl="1"/>
            <a:r>
              <a:rPr lang="en-US" altLang="ko-KR" dirty="0"/>
              <a:t>Competitors aim to secure loyalty, and expand online presence to attract and retain customers</a:t>
            </a:r>
          </a:p>
        </p:txBody>
      </p:sp>
      <p:sp>
        <p:nvSpPr>
          <p:cNvPr id="27" name="TextBox 4">
            <a:extLst>
              <a:ext uri="{FF2B5EF4-FFF2-40B4-BE49-F238E27FC236}">
                <a16:creationId xmlns:a16="http://schemas.microsoft.com/office/drawing/2014/main" id="{78353FF4-D59D-6D55-4B4E-1F70A8A8D9C1}"/>
              </a:ext>
            </a:extLst>
          </p:cNvPr>
          <p:cNvSpPr txBox="1"/>
          <p:nvPr/>
        </p:nvSpPr>
        <p:spPr>
          <a:xfrm>
            <a:off x="410142" y="952500"/>
            <a:ext cx="178778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300"/>
              </a:lnSpc>
            </a:pPr>
            <a:r>
              <a:rPr lang="en-US" altLang="ko-KR" sz="6600" dirty="0">
                <a:solidFill>
                  <a:srgbClr val="004AAD"/>
                </a:solidFill>
                <a:latin typeface="Montserrat Classic Bold"/>
              </a:rPr>
              <a:t>Competitor Analysis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9583E40C-5EE5-91E0-7630-9E83461F5DB9}"/>
              </a:ext>
            </a:extLst>
          </p:cNvPr>
          <p:cNvSpPr/>
          <p:nvPr/>
        </p:nvSpPr>
        <p:spPr>
          <a:xfrm>
            <a:off x="11297670" y="-114300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1. Market &amp; Company Analysis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9D02233D-BF98-D91B-B61B-BB4FE90FC85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408728">
            <a:off x="9474054" y="-2618289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1" y="0"/>
                </a:lnTo>
                <a:lnTo>
                  <a:pt x="15887341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pPr algn="ctr"/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148401" flipH="1">
            <a:off x="15297701" y="384797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5" name="Freeform 5"/>
          <p:cNvSpPr/>
          <p:nvPr/>
        </p:nvSpPr>
        <p:spPr>
          <a:xfrm rot="1082301">
            <a:off x="-5072607" y="6650746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50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2594778" y="3238500"/>
            <a:ext cx="13254822" cy="899949"/>
            <a:chOff x="-49978" y="-32463"/>
            <a:chExt cx="1320477" cy="295499"/>
          </a:xfrm>
        </p:grpSpPr>
        <p:sp>
          <p:nvSpPr>
            <p:cNvPr id="10" name="Freeform 10"/>
            <p:cNvSpPr/>
            <p:nvPr/>
          </p:nvSpPr>
          <p:spPr>
            <a:xfrm>
              <a:off x="-49978" y="0"/>
              <a:ext cx="1320477" cy="23311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-2394" y="-32463"/>
              <a:ext cx="1254773" cy="2954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b="1" dirty="0">
                  <a:solidFill>
                    <a:srgbClr val="FFFFFF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WHAT WORLD PLUS NEEDS​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519307" y="4152900"/>
            <a:ext cx="4336693" cy="2784422"/>
            <a:chOff x="0" y="-26040"/>
            <a:chExt cx="855124" cy="30382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49856" cy="25620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5268" y="-26040"/>
              <a:ext cx="849856" cy="3038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4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Identify </a:t>
              </a:r>
            </a:p>
            <a:p>
              <a:pPr algn="ctr">
                <a:lnSpc>
                  <a:spcPts val="3639"/>
                </a:lnSpc>
              </a:pPr>
              <a:r>
                <a:rPr lang="en-US" sz="24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potential customers </a:t>
              </a:r>
            </a:p>
            <a:p>
              <a:pPr algn="ctr">
                <a:lnSpc>
                  <a:spcPts val="3639"/>
                </a:lnSpc>
              </a:pPr>
              <a:r>
                <a:rPr lang="en-US" sz="24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who will convert</a:t>
              </a:r>
              <a:endParaRPr lang="en-US" sz="2599" dirty="0">
                <a:solidFill>
                  <a:srgbClr val="000000"/>
                </a:solidFill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B43B272-53A8-048E-C267-D42D99C19F0F}"/>
              </a:ext>
            </a:extLst>
          </p:cNvPr>
          <p:cNvGrpSpPr/>
          <p:nvPr/>
        </p:nvGrpSpPr>
        <p:grpSpPr>
          <a:xfrm>
            <a:off x="6858000" y="4229100"/>
            <a:ext cx="4638587" cy="2784422"/>
            <a:chOff x="6858000" y="4797478"/>
            <a:chExt cx="4638587" cy="2784422"/>
          </a:xfrm>
        </p:grpSpPr>
        <p:sp>
          <p:nvSpPr>
            <p:cNvPr id="66" name="Freeform 18">
              <a:extLst>
                <a:ext uri="{FF2B5EF4-FFF2-40B4-BE49-F238E27FC236}">
                  <a16:creationId xmlns:a16="http://schemas.microsoft.com/office/drawing/2014/main" id="{EB600EB4-7663-CBC5-287E-2AABD0634AEE}"/>
                </a:ext>
              </a:extLst>
            </p:cNvPr>
            <p:cNvSpPr/>
            <p:nvPr/>
          </p:nvSpPr>
          <p:spPr>
            <a:xfrm>
              <a:off x="7007494" y="4970461"/>
              <a:ext cx="4309977" cy="234796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67" name="TextBox 19">
              <a:extLst>
                <a:ext uri="{FF2B5EF4-FFF2-40B4-BE49-F238E27FC236}">
                  <a16:creationId xmlns:a16="http://schemas.microsoft.com/office/drawing/2014/main" id="{FCEC0F83-A6E9-D50B-34E6-3D269F032712}"/>
                </a:ext>
              </a:extLst>
            </p:cNvPr>
            <p:cNvSpPr txBox="1"/>
            <p:nvPr/>
          </p:nvSpPr>
          <p:spPr>
            <a:xfrm>
              <a:off x="6858000" y="4797478"/>
              <a:ext cx="4638587" cy="278442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altLang="ko-KR" sz="24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Reach targeted customers </a:t>
              </a:r>
            </a:p>
            <a:p>
              <a:pPr algn="ctr">
                <a:lnSpc>
                  <a:spcPts val="3639"/>
                </a:lnSpc>
              </a:pPr>
              <a:r>
                <a:rPr lang="en-US" altLang="ko-KR" sz="24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through communication channels​</a:t>
              </a:r>
            </a:p>
          </p:txBody>
        </p:sp>
      </p:grpSp>
      <p:grpSp>
        <p:nvGrpSpPr>
          <p:cNvPr id="68" name="Group 17">
            <a:extLst>
              <a:ext uri="{FF2B5EF4-FFF2-40B4-BE49-F238E27FC236}">
                <a16:creationId xmlns:a16="http://schemas.microsoft.com/office/drawing/2014/main" id="{7DAB3ACF-F686-880D-D1E2-DF10F1A79A33}"/>
              </a:ext>
            </a:extLst>
          </p:cNvPr>
          <p:cNvGrpSpPr/>
          <p:nvPr/>
        </p:nvGrpSpPr>
        <p:grpSpPr>
          <a:xfrm>
            <a:off x="11539623" y="4183410"/>
            <a:ext cx="4309977" cy="2784422"/>
            <a:chOff x="35713" y="-26040"/>
            <a:chExt cx="849856" cy="303826"/>
          </a:xfrm>
        </p:grpSpPr>
        <p:sp>
          <p:nvSpPr>
            <p:cNvPr id="69" name="Freeform 18">
              <a:extLst>
                <a:ext uri="{FF2B5EF4-FFF2-40B4-BE49-F238E27FC236}">
                  <a16:creationId xmlns:a16="http://schemas.microsoft.com/office/drawing/2014/main" id="{DAB98DEC-6399-48AF-04AC-2F1728FFDA7B}"/>
                </a:ext>
              </a:extLst>
            </p:cNvPr>
            <p:cNvSpPr/>
            <p:nvPr/>
          </p:nvSpPr>
          <p:spPr>
            <a:xfrm>
              <a:off x="35713" y="0"/>
              <a:ext cx="849856" cy="25620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70" name="TextBox 19">
              <a:extLst>
                <a:ext uri="{FF2B5EF4-FFF2-40B4-BE49-F238E27FC236}">
                  <a16:creationId xmlns:a16="http://schemas.microsoft.com/office/drawing/2014/main" id="{7D052AE3-9627-6D17-16E9-BF9D0DC506A6}"/>
                </a:ext>
              </a:extLst>
            </p:cNvPr>
            <p:cNvSpPr txBox="1"/>
            <p:nvPr/>
          </p:nvSpPr>
          <p:spPr>
            <a:xfrm>
              <a:off x="35713" y="-26040"/>
              <a:ext cx="849856" cy="3038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altLang="ko-KR" sz="2400" dirty="0" err="1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Minimise</a:t>
              </a:r>
              <a:r>
                <a:rPr lang="en-US" altLang="ko-KR" sz="24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 unnecessary cost on uninterested customers​</a:t>
              </a:r>
            </a:p>
          </p:txBody>
        </p:sp>
      </p:grp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8D21788B-0823-648D-EF66-52C2F15A4451}"/>
              </a:ext>
            </a:extLst>
          </p:cNvPr>
          <p:cNvCxnSpPr>
            <a:cxnSpLocks/>
          </p:cNvCxnSpPr>
          <p:nvPr/>
        </p:nvCxnSpPr>
        <p:spPr>
          <a:xfrm>
            <a:off x="410142" y="506651"/>
            <a:ext cx="174968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47">
            <a:extLst>
              <a:ext uri="{FF2B5EF4-FFF2-40B4-BE49-F238E27FC236}">
                <a16:creationId xmlns:a16="http://schemas.microsoft.com/office/drawing/2014/main" id="{88AB9069-A1CD-0165-D702-7B6662BE48B3}"/>
              </a:ext>
            </a:extLst>
          </p:cNvPr>
          <p:cNvSpPr txBox="1"/>
          <p:nvPr/>
        </p:nvSpPr>
        <p:spPr>
          <a:xfrm>
            <a:off x="214528" y="2138909"/>
            <a:ext cx="16980666" cy="348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2pPr marL="434340" lvl="1" indent="-217170">
              <a:lnSpc>
                <a:spcPts val="2879"/>
              </a:lnSpc>
              <a:buFont typeface="Arial"/>
              <a:buChar char="•"/>
              <a:defRPr sz="2400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defRPr>
            </a:lvl2pPr>
          </a:lstStyle>
          <a:p>
            <a:pPr lvl="1"/>
            <a:r>
              <a:rPr lang="en-US" altLang="ko-KR" dirty="0"/>
              <a:t>We strive to understand and fulfill our clients' requirements by delivering the most accurate models.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7DC60780-5AEF-768F-1B01-E834F0EBEEA4}"/>
              </a:ext>
            </a:extLst>
          </p:cNvPr>
          <p:cNvSpPr txBox="1"/>
          <p:nvPr/>
        </p:nvSpPr>
        <p:spPr>
          <a:xfrm>
            <a:off x="410142" y="952500"/>
            <a:ext cx="178778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6600" dirty="0">
                <a:solidFill>
                  <a:srgbClr val="004AAD"/>
                </a:solidFill>
                <a:latin typeface="Montserrat Classic Bold"/>
              </a:rPr>
              <a:t>Objectives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3D004C63-F003-6056-578C-2912EC843AA2}"/>
              </a:ext>
            </a:extLst>
          </p:cNvPr>
          <p:cNvSpPr/>
          <p:nvPr/>
        </p:nvSpPr>
        <p:spPr>
          <a:xfrm>
            <a:off x="11297670" y="-114300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1. Market &amp; Company Analysis</a:t>
            </a:r>
          </a:p>
        </p:txBody>
      </p:sp>
      <p:grpSp>
        <p:nvGrpSpPr>
          <p:cNvPr id="12" name="Group 9">
            <a:extLst>
              <a:ext uri="{FF2B5EF4-FFF2-40B4-BE49-F238E27FC236}">
                <a16:creationId xmlns:a16="http://schemas.microsoft.com/office/drawing/2014/main" id="{2B223C87-D33D-181C-665B-1C3FDC2A6E13}"/>
              </a:ext>
            </a:extLst>
          </p:cNvPr>
          <p:cNvGrpSpPr/>
          <p:nvPr/>
        </p:nvGrpSpPr>
        <p:grpSpPr>
          <a:xfrm>
            <a:off x="2594778" y="3238500"/>
            <a:ext cx="13254822" cy="899949"/>
            <a:chOff x="-49978" y="-32463"/>
            <a:chExt cx="1320477" cy="295499"/>
          </a:xfrm>
        </p:grpSpPr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958C775E-AD4F-A0B2-4C7F-DFBAFFE61DFE}"/>
                </a:ext>
              </a:extLst>
            </p:cNvPr>
            <p:cNvSpPr/>
            <p:nvPr/>
          </p:nvSpPr>
          <p:spPr>
            <a:xfrm>
              <a:off x="-49978" y="0"/>
              <a:ext cx="1320477" cy="233117"/>
            </a:xfrm>
            <a:prstGeom prst="rect">
              <a:avLst/>
            </a:prstGeom>
            <a:solidFill>
              <a:srgbClr val="004AA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1">
              <a:extLst>
                <a:ext uri="{FF2B5EF4-FFF2-40B4-BE49-F238E27FC236}">
                  <a16:creationId xmlns:a16="http://schemas.microsoft.com/office/drawing/2014/main" id="{C8FB60DD-E485-6F91-0BD1-28A519CEA3DF}"/>
                </a:ext>
              </a:extLst>
            </p:cNvPr>
            <p:cNvSpPr txBox="1"/>
            <p:nvPr/>
          </p:nvSpPr>
          <p:spPr>
            <a:xfrm>
              <a:off x="-2394" y="-32463"/>
              <a:ext cx="1254773" cy="2954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r>
                <a:rPr lang="en-US" sz="2599" b="1" dirty="0">
                  <a:solidFill>
                    <a:srgbClr val="FFFFFF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WHAT WE CAN PROVIDE</a:t>
              </a:r>
            </a:p>
          </p:txBody>
        </p:sp>
      </p:grpSp>
      <p:sp>
        <p:nvSpPr>
          <p:cNvPr id="77" name="TextBox 37">
            <a:extLst>
              <a:ext uri="{FF2B5EF4-FFF2-40B4-BE49-F238E27FC236}">
                <a16:creationId xmlns:a16="http://schemas.microsoft.com/office/drawing/2014/main" id="{D716E85F-43C3-7685-BFB8-9F2FA9DBB02C}"/>
              </a:ext>
            </a:extLst>
          </p:cNvPr>
          <p:cNvSpPr txBox="1"/>
          <p:nvPr/>
        </p:nvSpPr>
        <p:spPr>
          <a:xfrm>
            <a:off x="14925872" y="8452786"/>
            <a:ext cx="5512943" cy="131836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3639"/>
              </a:lnSpc>
            </a:pPr>
            <a:endParaRPr lang="en-US" sz="2599" dirty="0">
              <a:solidFill>
                <a:srgbClr val="000000"/>
              </a:solidFill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CC42D7E7-E0E6-299B-9EF8-81476775B48C}"/>
              </a:ext>
            </a:extLst>
          </p:cNvPr>
          <p:cNvGrpSpPr/>
          <p:nvPr/>
        </p:nvGrpSpPr>
        <p:grpSpPr>
          <a:xfrm>
            <a:off x="2472447" y="4398737"/>
            <a:ext cx="13387993" cy="5052763"/>
            <a:chOff x="2472447" y="4967115"/>
            <a:chExt cx="13387993" cy="5052763"/>
          </a:xfrm>
        </p:grpSpPr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6A844121-57B2-721D-43B3-5C6D3C8FED6C}"/>
                </a:ext>
              </a:extLst>
            </p:cNvPr>
            <p:cNvSpPr/>
            <p:nvPr/>
          </p:nvSpPr>
          <p:spPr>
            <a:xfrm>
              <a:off x="2472447" y="4967115"/>
              <a:ext cx="6402119" cy="234796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74283D66-849F-CC7D-4AB3-B5E3441F4C83}"/>
                </a:ext>
              </a:extLst>
            </p:cNvPr>
            <p:cNvSpPr/>
            <p:nvPr/>
          </p:nvSpPr>
          <p:spPr>
            <a:xfrm>
              <a:off x="9458321" y="4967115"/>
              <a:ext cx="6402119" cy="234796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8381C306-151B-0360-F2C5-70709D223922}"/>
                </a:ext>
              </a:extLst>
            </p:cNvPr>
            <p:cNvSpPr/>
            <p:nvPr/>
          </p:nvSpPr>
          <p:spPr>
            <a:xfrm>
              <a:off x="2472447" y="7671917"/>
              <a:ext cx="6402119" cy="234796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C36AB5B4-E473-79ED-DEB0-C8942CC7CCE0}"/>
                </a:ext>
              </a:extLst>
            </p:cNvPr>
            <p:cNvSpPr/>
            <p:nvPr/>
          </p:nvSpPr>
          <p:spPr>
            <a:xfrm>
              <a:off x="9458321" y="7671917"/>
              <a:ext cx="6402119" cy="2347961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B25901B-AD15-24A4-E7AD-FA3238E89757}"/>
                </a:ext>
              </a:extLst>
            </p:cNvPr>
            <p:cNvSpPr txBox="1"/>
            <p:nvPr/>
          </p:nvSpPr>
          <p:spPr>
            <a:xfrm>
              <a:off x="2749497" y="5681433"/>
              <a:ext cx="5715596" cy="9698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altLang="ko-KR" sz="28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Accurate machine learning</a:t>
              </a:r>
            </a:p>
            <a:p>
              <a:pPr algn="ctr">
                <a:lnSpc>
                  <a:spcPts val="3639"/>
                </a:lnSpc>
              </a:pPr>
              <a:r>
                <a:rPr lang="en-US" altLang="ko-KR" sz="28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targeting models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246D8CF-D68F-A4DA-F60B-5B9D6C946D37}"/>
                </a:ext>
              </a:extLst>
            </p:cNvPr>
            <p:cNvSpPr txBox="1"/>
            <p:nvPr/>
          </p:nvSpPr>
          <p:spPr>
            <a:xfrm>
              <a:off x="10120289" y="5688529"/>
              <a:ext cx="5186676" cy="10023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altLang="ko-KR" sz="28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Actionable insight </a:t>
              </a:r>
            </a:p>
            <a:p>
              <a:pPr algn="ctr">
                <a:lnSpc>
                  <a:spcPts val="3639"/>
                </a:lnSpc>
              </a:pPr>
              <a:r>
                <a:rPr lang="en-US" altLang="ko-KR" sz="28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and recommendation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3A685B4-8040-D55D-06DE-5ABC61CBD266}"/>
                </a:ext>
              </a:extLst>
            </p:cNvPr>
            <p:cNvSpPr txBox="1"/>
            <p:nvPr/>
          </p:nvSpPr>
          <p:spPr>
            <a:xfrm>
              <a:off x="2749497" y="8346315"/>
              <a:ext cx="5715596" cy="96988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altLang="ko-KR" sz="28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Up-to-date models </a:t>
              </a:r>
            </a:p>
            <a:p>
              <a:pPr algn="ctr">
                <a:lnSpc>
                  <a:spcPts val="3639"/>
                </a:lnSpc>
              </a:pPr>
              <a:r>
                <a:rPr lang="en-US" altLang="ko-KR" sz="28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and maintenance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4EF618A-B00D-0CCE-2EF5-089EEF6AB91E}"/>
                </a:ext>
              </a:extLst>
            </p:cNvPr>
            <p:cNvSpPr txBox="1"/>
            <p:nvPr/>
          </p:nvSpPr>
          <p:spPr>
            <a:xfrm>
              <a:off x="10120289" y="8353411"/>
              <a:ext cx="5186676" cy="10023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ts val="3639"/>
                </a:lnSpc>
              </a:pPr>
              <a:r>
                <a:rPr lang="en-US" altLang="ko-KR" sz="28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Continuous </a:t>
              </a:r>
            </a:p>
            <a:p>
              <a:pPr algn="ctr">
                <a:lnSpc>
                  <a:spcPts val="3639"/>
                </a:lnSpc>
              </a:pPr>
              <a:r>
                <a:rPr lang="en-US" altLang="ko-KR" sz="2800" dirty="0">
                  <a:solidFill>
                    <a:srgbClr val="000000"/>
                  </a:solidFill>
                  <a:latin typeface="Montserrat Classic" panose="020B0600000101010101" charset="0"/>
                  <a:cs typeface="Arial" panose="020B0604020202020204" pitchFamily="34" charset="0"/>
                </a:rPr>
                <a:t>monitoring system</a:t>
              </a: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그림 34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0361F43E-43EE-DC16-3FEF-64FCE6E414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408728">
            <a:off x="5866746" y="-3654933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1" y="0"/>
                </a:lnTo>
                <a:lnTo>
                  <a:pt x="15887341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5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148401" flipH="1">
            <a:off x="15297701" y="384797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" name="Freeform 4"/>
          <p:cNvSpPr/>
          <p:nvPr/>
        </p:nvSpPr>
        <p:spPr>
          <a:xfrm rot="1082301">
            <a:off x="-5072607" y="6650746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alphaModFix amt="50000"/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66215" y="-4229100"/>
            <a:ext cx="10348320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>
            <a:defPPr>
              <a:defRPr lang="en-US"/>
            </a:defPPr>
            <a:lvl1pPr algn="ctr">
              <a:lnSpc>
                <a:spcPts val="7500"/>
              </a:lnSpc>
              <a:defRPr sz="7500">
                <a:solidFill>
                  <a:srgbClr val="004AAD"/>
                </a:solidFill>
                <a:latin typeface="Montserrat Classic Bold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8B15FAF-0313-1B37-2B4F-8BA872B2CFB7}"/>
              </a:ext>
            </a:extLst>
          </p:cNvPr>
          <p:cNvSpPr/>
          <p:nvPr/>
        </p:nvSpPr>
        <p:spPr>
          <a:xfrm>
            <a:off x="1170708" y="3022499"/>
            <a:ext cx="10894334" cy="640312"/>
          </a:xfrm>
          <a:prstGeom prst="rect">
            <a:avLst/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Montserrat Classic" panose="020B0600000101010101" charset="0"/>
              </a:rPr>
              <a:t>Model Performance</a:t>
            </a:r>
            <a:endParaRPr lang="ko-KR" altLang="en-US" sz="3200" dirty="0">
              <a:latin typeface="Montserrat Classic" panose="020B0600000101010101" charset="0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62508F95-F107-98D2-A71B-73855BF20D3D}"/>
              </a:ext>
            </a:extLst>
          </p:cNvPr>
          <p:cNvGrpSpPr/>
          <p:nvPr/>
        </p:nvGrpSpPr>
        <p:grpSpPr>
          <a:xfrm>
            <a:off x="1145267" y="6519758"/>
            <a:ext cx="16957438" cy="2662342"/>
            <a:chOff x="1145267" y="4533900"/>
            <a:chExt cx="16957438" cy="2662342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3CB473E0-072F-0726-2261-1D7AECC5229C}"/>
                </a:ext>
              </a:extLst>
            </p:cNvPr>
            <p:cNvSpPr/>
            <p:nvPr/>
          </p:nvSpPr>
          <p:spPr>
            <a:xfrm>
              <a:off x="1145267" y="5008082"/>
              <a:ext cx="15542534" cy="142616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C00000"/>
                </a:solidFill>
                <a:latin typeface="Montserrat Classic" panose="020B0600000101010101" charset="0"/>
              </a:endParaRPr>
            </a:p>
          </p:txBody>
        </p:sp>
        <p:sp>
          <p:nvSpPr>
            <p:cNvPr id="8" name="화살표: 위쪽 7">
              <a:extLst>
                <a:ext uri="{FF2B5EF4-FFF2-40B4-BE49-F238E27FC236}">
                  <a16:creationId xmlns:a16="http://schemas.microsoft.com/office/drawing/2014/main" id="{F4F51BEF-C509-5D10-B6F1-7FAA302ADB64}"/>
                </a:ext>
              </a:extLst>
            </p:cNvPr>
            <p:cNvSpPr/>
            <p:nvPr/>
          </p:nvSpPr>
          <p:spPr>
            <a:xfrm>
              <a:off x="15182825" y="4533900"/>
              <a:ext cx="2919880" cy="2662342"/>
            </a:xfrm>
            <a:prstGeom prst="upArrow">
              <a:avLst>
                <a:gd name="adj1" fmla="val 51436"/>
                <a:gd name="adj2" fmla="val 47466"/>
              </a:avLst>
            </a:prstGeom>
            <a:gradFill flip="none" rotWithShape="1">
              <a:gsLst>
                <a:gs pos="81665">
                  <a:srgbClr val="E7CBCB">
                    <a:alpha val="55000"/>
                  </a:srgbClr>
                </a:gs>
                <a:gs pos="60000">
                  <a:srgbClr val="DC9494"/>
                </a:gs>
                <a:gs pos="0">
                  <a:srgbClr val="C00000"/>
                </a:gs>
                <a:gs pos="95000">
                  <a:srgbClr val="EDEDED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D0CC2AC-0A7E-6628-84D7-AC90805B380B}"/>
                </a:ext>
              </a:extLst>
            </p:cNvPr>
            <p:cNvSpPr txBox="1"/>
            <p:nvPr/>
          </p:nvSpPr>
          <p:spPr>
            <a:xfrm>
              <a:off x="11098645" y="5147597"/>
              <a:ext cx="452235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C00000"/>
                  </a:solidFill>
                  <a:latin typeface="Montserrat Classic" panose="020B0600000101010101" charset="0"/>
                </a:rPr>
                <a:t>Target</a:t>
              </a:r>
            </a:p>
            <a:p>
              <a:pPr algn="ctr"/>
              <a:r>
                <a:rPr lang="en-US" altLang="ko-KR" sz="3200" dirty="0">
                  <a:solidFill>
                    <a:srgbClr val="C00000"/>
                  </a:solidFill>
                  <a:latin typeface="Montserrat Classic" panose="020B0600000101010101" charset="0"/>
                </a:rPr>
                <a:t>Volume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9D7EEBA-03E2-91D2-8DDF-0C797A951F51}"/>
                </a:ext>
              </a:extLst>
            </p:cNvPr>
            <p:cNvSpPr txBox="1"/>
            <p:nvPr/>
          </p:nvSpPr>
          <p:spPr>
            <a:xfrm>
              <a:off x="15929130" y="5213953"/>
              <a:ext cx="14272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</a:rPr>
                <a:t>28</a:t>
              </a:r>
              <a:r>
                <a:rPr lang="en-US" altLang="ko-KR" sz="3200" dirty="0">
                  <a:solidFill>
                    <a:schemeClr val="bg1"/>
                  </a:solidFill>
                </a:rPr>
                <a:t>%p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24341043-E7F2-AEC9-67B0-1CC7488215CB}"/>
              </a:ext>
            </a:extLst>
          </p:cNvPr>
          <p:cNvCxnSpPr>
            <a:cxnSpLocks/>
          </p:cNvCxnSpPr>
          <p:nvPr/>
        </p:nvCxnSpPr>
        <p:spPr>
          <a:xfrm>
            <a:off x="410142" y="506651"/>
            <a:ext cx="174968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D20D7954-B733-8598-2B21-DB7A05A36720}"/>
              </a:ext>
            </a:extLst>
          </p:cNvPr>
          <p:cNvSpPr/>
          <p:nvPr/>
        </p:nvSpPr>
        <p:spPr>
          <a:xfrm>
            <a:off x="11297670" y="-114300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2. Model Suggestion</a:t>
            </a:r>
          </a:p>
        </p:txBody>
      </p:sp>
      <p:sp>
        <p:nvSpPr>
          <p:cNvPr id="18" name="TextBox 47">
            <a:extLst>
              <a:ext uri="{FF2B5EF4-FFF2-40B4-BE49-F238E27FC236}">
                <a16:creationId xmlns:a16="http://schemas.microsoft.com/office/drawing/2014/main" id="{CAB2FE51-45FF-3AD1-12CB-03E6D1325106}"/>
              </a:ext>
            </a:extLst>
          </p:cNvPr>
          <p:cNvSpPr txBox="1"/>
          <p:nvPr/>
        </p:nvSpPr>
        <p:spPr>
          <a:xfrm>
            <a:off x="214528" y="2138909"/>
            <a:ext cx="16980666" cy="348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4340" lvl="1" indent="-217170">
              <a:lnSpc>
                <a:spcPts val="2879"/>
              </a:lnSpc>
              <a:buFont typeface="Arial"/>
              <a:buChar char="•"/>
            </a:pPr>
            <a:r>
              <a:rPr lang="en-US" altLang="ko-KR" sz="2400" dirty="0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rPr>
              <a:t>We will accurately target valid customers while </a:t>
            </a:r>
            <a:r>
              <a:rPr lang="en-US" altLang="ko-KR" sz="2400" dirty="0" err="1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rPr>
              <a:t>optimising</a:t>
            </a:r>
            <a:r>
              <a:rPr lang="en-US" altLang="ko-KR" sz="2400" dirty="0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rPr>
              <a:t> cost efficiency.</a:t>
            </a:r>
          </a:p>
        </p:txBody>
      </p:sp>
      <p:sp>
        <p:nvSpPr>
          <p:cNvPr id="19" name="TextBox 4">
            <a:extLst>
              <a:ext uri="{FF2B5EF4-FFF2-40B4-BE49-F238E27FC236}">
                <a16:creationId xmlns:a16="http://schemas.microsoft.com/office/drawing/2014/main" id="{6FE9F1B9-8D7A-424F-5504-8ED69DAE3812}"/>
              </a:ext>
            </a:extLst>
          </p:cNvPr>
          <p:cNvSpPr txBox="1"/>
          <p:nvPr/>
        </p:nvSpPr>
        <p:spPr>
          <a:xfrm>
            <a:off x="410142" y="952500"/>
            <a:ext cx="178778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6600" dirty="0">
                <a:solidFill>
                  <a:srgbClr val="004AAD"/>
                </a:solidFill>
                <a:latin typeface="Montserrat Classic Bold"/>
              </a:rPr>
              <a:t>Our Model (SVM) Performance​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C9302CA-CDD4-E3AF-0F96-B23C972D2A83}"/>
              </a:ext>
            </a:extLst>
          </p:cNvPr>
          <p:cNvGrpSpPr/>
          <p:nvPr/>
        </p:nvGrpSpPr>
        <p:grpSpPr>
          <a:xfrm>
            <a:off x="1145267" y="4914900"/>
            <a:ext cx="16957438" cy="2662342"/>
            <a:chOff x="1145267" y="4533900"/>
            <a:chExt cx="16957438" cy="2662342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6E9BD9A9-5F09-D848-DC28-3FAA02984DF4}"/>
                </a:ext>
              </a:extLst>
            </p:cNvPr>
            <p:cNvSpPr/>
            <p:nvPr/>
          </p:nvSpPr>
          <p:spPr>
            <a:xfrm>
              <a:off x="1145267" y="5008082"/>
              <a:ext cx="15542534" cy="142616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C00000"/>
                </a:solidFill>
                <a:latin typeface="Montserrat Classic" panose="020B0600000101010101" charset="0"/>
              </a:endParaRPr>
            </a:p>
          </p:txBody>
        </p:sp>
        <p:sp>
          <p:nvSpPr>
            <p:cNvPr id="23" name="화살표: 위쪽 22">
              <a:extLst>
                <a:ext uri="{FF2B5EF4-FFF2-40B4-BE49-F238E27FC236}">
                  <a16:creationId xmlns:a16="http://schemas.microsoft.com/office/drawing/2014/main" id="{8125B6FA-9BBF-AC50-786B-504ECB772C8C}"/>
                </a:ext>
              </a:extLst>
            </p:cNvPr>
            <p:cNvSpPr/>
            <p:nvPr/>
          </p:nvSpPr>
          <p:spPr>
            <a:xfrm>
              <a:off x="15182825" y="4533900"/>
              <a:ext cx="2919880" cy="2662342"/>
            </a:xfrm>
            <a:prstGeom prst="upArrow">
              <a:avLst>
                <a:gd name="adj1" fmla="val 51436"/>
                <a:gd name="adj2" fmla="val 47466"/>
              </a:avLst>
            </a:prstGeom>
            <a:gradFill flip="none" rotWithShape="1">
              <a:gsLst>
                <a:gs pos="81665">
                  <a:srgbClr val="E7CBCB">
                    <a:alpha val="55000"/>
                  </a:srgbClr>
                </a:gs>
                <a:gs pos="60000">
                  <a:srgbClr val="DC9494"/>
                </a:gs>
                <a:gs pos="0">
                  <a:srgbClr val="C00000"/>
                </a:gs>
                <a:gs pos="95000">
                  <a:srgbClr val="EDEDED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FBFD3CC-2BB8-D76E-8E99-45E054FBE8E2}"/>
                </a:ext>
              </a:extLst>
            </p:cNvPr>
            <p:cNvSpPr txBox="1"/>
            <p:nvPr/>
          </p:nvSpPr>
          <p:spPr>
            <a:xfrm>
              <a:off x="11098645" y="5147597"/>
              <a:ext cx="452235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C00000"/>
                  </a:solidFill>
                  <a:latin typeface="Montserrat Classic" panose="020B0600000101010101" charset="0"/>
                </a:rPr>
                <a:t>Cost </a:t>
              </a:r>
            </a:p>
            <a:p>
              <a:pPr algn="ctr"/>
              <a:r>
                <a:rPr lang="en-US" altLang="ko-KR" sz="3200" dirty="0">
                  <a:solidFill>
                    <a:srgbClr val="C00000"/>
                  </a:solidFill>
                  <a:latin typeface="Montserrat Classic" panose="020B0600000101010101" charset="0"/>
                </a:rPr>
                <a:t>Efficiency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367364A-309F-AEFA-35BE-22C9DACD54DE}"/>
                </a:ext>
              </a:extLst>
            </p:cNvPr>
            <p:cNvSpPr txBox="1"/>
            <p:nvPr/>
          </p:nvSpPr>
          <p:spPr>
            <a:xfrm>
              <a:off x="15929130" y="5213953"/>
              <a:ext cx="14272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</a:rPr>
                <a:t>34</a:t>
              </a:r>
              <a:r>
                <a:rPr lang="en-US" altLang="ko-KR" sz="3200" dirty="0">
                  <a:solidFill>
                    <a:schemeClr val="bg1"/>
                  </a:solidFill>
                </a:rPr>
                <a:t>%p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E8BA6933-55FB-E54F-1972-40B80EE10AA5}"/>
              </a:ext>
            </a:extLst>
          </p:cNvPr>
          <p:cNvGrpSpPr/>
          <p:nvPr/>
        </p:nvGrpSpPr>
        <p:grpSpPr>
          <a:xfrm>
            <a:off x="1145267" y="3308281"/>
            <a:ext cx="16957438" cy="2662342"/>
            <a:chOff x="1145267" y="4533900"/>
            <a:chExt cx="16957438" cy="2662342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5BAE3600-8072-8F9A-5FA2-921F8FF1D2FA}"/>
                </a:ext>
              </a:extLst>
            </p:cNvPr>
            <p:cNvSpPr/>
            <p:nvPr/>
          </p:nvSpPr>
          <p:spPr>
            <a:xfrm>
              <a:off x="1145267" y="5008082"/>
              <a:ext cx="15542534" cy="142616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rgbClr val="C00000"/>
                </a:solidFill>
                <a:latin typeface="Montserrat Classic" panose="020B0600000101010101" charset="0"/>
              </a:endParaRPr>
            </a:p>
          </p:txBody>
        </p:sp>
        <p:sp>
          <p:nvSpPr>
            <p:cNvPr id="28" name="화살표: 위쪽 27">
              <a:extLst>
                <a:ext uri="{FF2B5EF4-FFF2-40B4-BE49-F238E27FC236}">
                  <a16:creationId xmlns:a16="http://schemas.microsoft.com/office/drawing/2014/main" id="{7757CC47-6A15-D626-0A36-856AEB330C6B}"/>
                </a:ext>
              </a:extLst>
            </p:cNvPr>
            <p:cNvSpPr/>
            <p:nvPr/>
          </p:nvSpPr>
          <p:spPr>
            <a:xfrm>
              <a:off x="15182825" y="4533900"/>
              <a:ext cx="2919880" cy="2662342"/>
            </a:xfrm>
            <a:prstGeom prst="upArrow">
              <a:avLst>
                <a:gd name="adj1" fmla="val 51436"/>
                <a:gd name="adj2" fmla="val 47466"/>
              </a:avLst>
            </a:prstGeom>
            <a:gradFill flip="none" rotWithShape="1">
              <a:gsLst>
                <a:gs pos="81665">
                  <a:srgbClr val="E7CBCB">
                    <a:alpha val="55000"/>
                  </a:srgbClr>
                </a:gs>
                <a:gs pos="60000">
                  <a:srgbClr val="DC9494"/>
                </a:gs>
                <a:gs pos="0">
                  <a:srgbClr val="C00000"/>
                </a:gs>
                <a:gs pos="95000">
                  <a:srgbClr val="EDEDED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600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5936434-D2D7-27A6-9AD4-606BF169781B}"/>
                </a:ext>
              </a:extLst>
            </p:cNvPr>
            <p:cNvSpPr txBox="1"/>
            <p:nvPr/>
          </p:nvSpPr>
          <p:spPr>
            <a:xfrm>
              <a:off x="11098645" y="5147597"/>
              <a:ext cx="452235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rgbClr val="C00000"/>
                  </a:solidFill>
                  <a:latin typeface="Montserrat Classic" panose="020B0600000101010101" charset="0"/>
                </a:rPr>
                <a:t>Targeting</a:t>
              </a:r>
            </a:p>
            <a:p>
              <a:pPr algn="ctr"/>
              <a:r>
                <a:rPr lang="en-US" altLang="ko-KR" sz="3200" dirty="0">
                  <a:solidFill>
                    <a:srgbClr val="C00000"/>
                  </a:solidFill>
                  <a:latin typeface="Montserrat Classic" panose="020B0600000101010101" charset="0"/>
                </a:rPr>
                <a:t>Accuracy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51E3B72-8A28-0CA8-83F4-BB8D56E82B03}"/>
                </a:ext>
              </a:extLst>
            </p:cNvPr>
            <p:cNvSpPr txBox="1"/>
            <p:nvPr/>
          </p:nvSpPr>
          <p:spPr>
            <a:xfrm>
              <a:off x="15929130" y="5213953"/>
              <a:ext cx="142727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solidFill>
                    <a:schemeClr val="bg1"/>
                  </a:solidFill>
                </a:rPr>
                <a:t>41</a:t>
              </a:r>
              <a:r>
                <a:rPr lang="en-US" altLang="ko-KR" sz="3200" dirty="0">
                  <a:solidFill>
                    <a:schemeClr val="bg1"/>
                  </a:solidFill>
                </a:rPr>
                <a:t>%p</a:t>
              </a:r>
              <a:endParaRPr lang="ko-KR" altLang="en-US" sz="48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11" name="차트 10">
            <a:extLst>
              <a:ext uri="{FF2B5EF4-FFF2-40B4-BE49-F238E27FC236}">
                <a16:creationId xmlns:a16="http://schemas.microsoft.com/office/drawing/2014/main" id="{E413CB87-9705-95BB-D41A-2D663B9DEE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3400498"/>
              </p:ext>
            </p:extLst>
          </p:nvPr>
        </p:nvGraphicFramePr>
        <p:xfrm>
          <a:off x="1170708" y="3678076"/>
          <a:ext cx="10894334" cy="60374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31" name="TextBox 47">
            <a:extLst>
              <a:ext uri="{FF2B5EF4-FFF2-40B4-BE49-F238E27FC236}">
                <a16:creationId xmlns:a16="http://schemas.microsoft.com/office/drawing/2014/main" id="{FD948B60-5629-C0B2-7346-EC40752D51F3}"/>
              </a:ext>
            </a:extLst>
          </p:cNvPr>
          <p:cNvSpPr txBox="1"/>
          <p:nvPr/>
        </p:nvSpPr>
        <p:spPr>
          <a:xfrm>
            <a:off x="214528" y="9782429"/>
            <a:ext cx="16980666" cy="32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7170" lvl="1" algn="l">
              <a:lnSpc>
                <a:spcPts val="2879"/>
              </a:lnSpc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Montserrat Classic" panose="020B0600000101010101" charset="0"/>
                <a:cs typeface="Arial" panose="020B0604020202020204" pitchFamily="34" charset="0"/>
              </a:rPr>
              <a:t>* Random chance of finding targets without predictive model</a:t>
            </a:r>
          </a:p>
        </p:txBody>
      </p:sp>
      <p:sp>
        <p:nvSpPr>
          <p:cNvPr id="32" name="TextBox 47">
            <a:extLst>
              <a:ext uri="{FF2B5EF4-FFF2-40B4-BE49-F238E27FC236}">
                <a16:creationId xmlns:a16="http://schemas.microsoft.com/office/drawing/2014/main" id="{30F62217-B409-05F5-0394-2AD8933950BB}"/>
              </a:ext>
            </a:extLst>
          </p:cNvPr>
          <p:cNvSpPr txBox="1"/>
          <p:nvPr/>
        </p:nvSpPr>
        <p:spPr>
          <a:xfrm>
            <a:off x="8069399" y="4762884"/>
            <a:ext cx="699872" cy="3489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7170" lvl="1" algn="l">
              <a:lnSpc>
                <a:spcPts val="2879"/>
              </a:lnSpc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Montserrat Classic" panose="020B0600000101010101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33" name="TextBox 47">
            <a:extLst>
              <a:ext uri="{FF2B5EF4-FFF2-40B4-BE49-F238E27FC236}">
                <a16:creationId xmlns:a16="http://schemas.microsoft.com/office/drawing/2014/main" id="{D07FD93D-1582-BC7C-53E7-02D8270CA4AD}"/>
              </a:ext>
            </a:extLst>
          </p:cNvPr>
          <p:cNvSpPr txBox="1"/>
          <p:nvPr/>
        </p:nvSpPr>
        <p:spPr>
          <a:xfrm>
            <a:off x="6005728" y="6318558"/>
            <a:ext cx="699872" cy="3489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7170" lvl="1" algn="l">
              <a:lnSpc>
                <a:spcPts val="2879"/>
              </a:lnSpc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Montserrat Classic" panose="020B0600000101010101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34" name="TextBox 47">
            <a:extLst>
              <a:ext uri="{FF2B5EF4-FFF2-40B4-BE49-F238E27FC236}">
                <a16:creationId xmlns:a16="http://schemas.microsoft.com/office/drawing/2014/main" id="{6BB56C8E-A62F-91B0-5B27-0C42A6CF2E54}"/>
              </a:ext>
            </a:extLst>
          </p:cNvPr>
          <p:cNvSpPr txBox="1"/>
          <p:nvPr/>
        </p:nvSpPr>
        <p:spPr>
          <a:xfrm>
            <a:off x="6005728" y="7826868"/>
            <a:ext cx="699872" cy="3489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7170" lvl="1" algn="l">
              <a:lnSpc>
                <a:spcPts val="2879"/>
              </a:lnSpc>
            </a:pPr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Montserrat Classic" panose="020B0600000101010101" charset="0"/>
                <a:cs typeface="Arial" panose="020B0604020202020204" pitchFamily="34" charset="0"/>
              </a:rPr>
              <a:t>*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8956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0D7D196B-B878-E655-00E5-EC30B4E6F8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4408728">
            <a:off x="6534451" y="-4193931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0" y="0"/>
                </a:lnTo>
                <a:lnTo>
                  <a:pt x="15887340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Freeform 3"/>
          <p:cNvSpPr/>
          <p:nvPr/>
        </p:nvSpPr>
        <p:spPr>
          <a:xfrm rot="148401" flipH="1">
            <a:off x="15306522" y="528005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4" name="Freeform 4"/>
          <p:cNvSpPr/>
          <p:nvPr/>
        </p:nvSpPr>
        <p:spPr>
          <a:xfrm rot="1082301">
            <a:off x="-5063787" y="6793955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7" y="0"/>
                </a:lnTo>
                <a:lnTo>
                  <a:pt x="11928887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 rotWithShape="1">
          <a:blip r:embed="rId11"/>
          <a:srcRect t="18813"/>
          <a:stretch/>
        </p:blipFill>
        <p:spPr>
          <a:xfrm>
            <a:off x="-892321" y="3656029"/>
            <a:ext cx="15669983" cy="7029793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 rot="-5400000">
            <a:off x="8160785" y="4063257"/>
            <a:ext cx="649408" cy="6760069"/>
          </a:xfrm>
          <a:custGeom>
            <a:avLst/>
            <a:gdLst/>
            <a:ahLst/>
            <a:cxnLst/>
            <a:rect l="l" t="t" r="r" b="b"/>
            <a:pathLst>
              <a:path w="671845" h="6890717">
                <a:moveTo>
                  <a:pt x="0" y="0"/>
                </a:moveTo>
                <a:lnTo>
                  <a:pt x="671845" y="0"/>
                </a:lnTo>
                <a:lnTo>
                  <a:pt x="671845" y="6890717"/>
                </a:lnTo>
                <a:lnTo>
                  <a:pt x="0" y="689071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7" name="Freeform 7"/>
          <p:cNvSpPr/>
          <p:nvPr/>
        </p:nvSpPr>
        <p:spPr>
          <a:xfrm>
            <a:off x="7212822" y="6423007"/>
            <a:ext cx="950547" cy="1078635"/>
          </a:xfrm>
          <a:custGeom>
            <a:avLst/>
            <a:gdLst/>
            <a:ahLst/>
            <a:cxnLst/>
            <a:rect l="l" t="t" r="r" b="b"/>
            <a:pathLst>
              <a:path w="950547" h="1078635">
                <a:moveTo>
                  <a:pt x="0" y="0"/>
                </a:moveTo>
                <a:lnTo>
                  <a:pt x="950547" y="0"/>
                </a:lnTo>
                <a:lnTo>
                  <a:pt x="950547" y="1078635"/>
                </a:lnTo>
                <a:lnTo>
                  <a:pt x="0" y="1078635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8"/>
          <p:cNvSpPr txBox="1"/>
          <p:nvPr/>
        </p:nvSpPr>
        <p:spPr>
          <a:xfrm>
            <a:off x="6601021" y="4724402"/>
            <a:ext cx="2025483" cy="3311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 dirty="0">
                <a:solidFill>
                  <a:srgbClr val="000000"/>
                </a:solidFill>
                <a:latin typeface="Montserrat Classic Bold"/>
              </a:rPr>
              <a:t>£220,000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35595" y="7496212"/>
            <a:ext cx="1083513" cy="3547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 dirty="0">
                <a:solidFill>
                  <a:srgbClr val="000000"/>
                </a:solidFill>
                <a:latin typeface="Montserrat Classic Bold"/>
              </a:rPr>
              <a:t>£40,590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01021" y="7913167"/>
            <a:ext cx="3428980" cy="7064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114"/>
              </a:lnSpc>
              <a:spcBef>
                <a:spcPct val="0"/>
              </a:spcBef>
            </a:pPr>
            <a:r>
              <a:rPr lang="en-US" sz="4367" u="sng" dirty="0">
                <a:solidFill>
                  <a:srgbClr val="3F85E4"/>
                </a:solidFill>
                <a:latin typeface="Montserrat Classic Bold"/>
              </a:rPr>
              <a:t>£179,410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68788" y="6550759"/>
            <a:ext cx="3566983" cy="6494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96"/>
              </a:lnSpc>
              <a:spcBef>
                <a:spcPct val="0"/>
              </a:spcBef>
            </a:pPr>
            <a:r>
              <a:rPr lang="en-US" sz="4068" dirty="0">
                <a:solidFill>
                  <a:srgbClr val="3F85E4"/>
                </a:solidFill>
                <a:latin typeface="Montserrat Classic Bold"/>
              </a:rPr>
              <a:t>SAVINGS</a:t>
            </a: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920A591C-0E12-0635-2E97-0B7126D2698F}"/>
              </a:ext>
            </a:extLst>
          </p:cNvPr>
          <p:cNvCxnSpPr>
            <a:cxnSpLocks/>
          </p:cNvCxnSpPr>
          <p:nvPr/>
        </p:nvCxnSpPr>
        <p:spPr>
          <a:xfrm>
            <a:off x="410142" y="506651"/>
            <a:ext cx="174968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81A90D4-F722-543A-0C44-6900B3D59C40}"/>
              </a:ext>
            </a:extLst>
          </p:cNvPr>
          <p:cNvSpPr/>
          <p:nvPr/>
        </p:nvSpPr>
        <p:spPr>
          <a:xfrm>
            <a:off x="11297670" y="-114300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2. Model Suggestion</a:t>
            </a:r>
          </a:p>
        </p:txBody>
      </p:sp>
      <p:sp>
        <p:nvSpPr>
          <p:cNvPr id="19" name="TextBox 47">
            <a:extLst>
              <a:ext uri="{FF2B5EF4-FFF2-40B4-BE49-F238E27FC236}">
                <a16:creationId xmlns:a16="http://schemas.microsoft.com/office/drawing/2014/main" id="{0ADC35B6-2AB7-8BF9-257A-A2879983588F}"/>
              </a:ext>
            </a:extLst>
          </p:cNvPr>
          <p:cNvSpPr txBox="1"/>
          <p:nvPr/>
        </p:nvSpPr>
        <p:spPr>
          <a:xfrm>
            <a:off x="214527" y="2138909"/>
            <a:ext cx="17496857" cy="3386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4340" lvl="1" indent="-217170" algn="l">
              <a:lnSpc>
                <a:spcPts val="2879"/>
              </a:lnSpc>
              <a:buFont typeface="Arial"/>
              <a:buChar char="•"/>
            </a:pPr>
            <a:r>
              <a:rPr lang="en-US" altLang="ko-KR" sz="2400" dirty="0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rPr>
              <a:t>Significant savings are anticipated, even if we strive to achieve an equivalent lead conversion from last year.</a:t>
            </a:r>
          </a:p>
        </p:txBody>
      </p:sp>
      <p:sp>
        <p:nvSpPr>
          <p:cNvPr id="20" name="TextBox 4">
            <a:extLst>
              <a:ext uri="{FF2B5EF4-FFF2-40B4-BE49-F238E27FC236}">
                <a16:creationId xmlns:a16="http://schemas.microsoft.com/office/drawing/2014/main" id="{90E6F50A-7516-BC95-2945-FE5FAB49FE7F}"/>
              </a:ext>
            </a:extLst>
          </p:cNvPr>
          <p:cNvSpPr txBox="1"/>
          <p:nvPr/>
        </p:nvSpPr>
        <p:spPr>
          <a:xfrm>
            <a:off x="410142" y="952500"/>
            <a:ext cx="178778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6600" dirty="0">
                <a:solidFill>
                  <a:srgbClr val="004AAD"/>
                </a:solidFill>
                <a:latin typeface="Montserrat Classic Bold"/>
              </a:rPr>
              <a:t>So, how much can we save?</a:t>
            </a:r>
          </a:p>
        </p:txBody>
      </p:sp>
      <p:sp>
        <p:nvSpPr>
          <p:cNvPr id="22" name="TextBox 47">
            <a:extLst>
              <a:ext uri="{FF2B5EF4-FFF2-40B4-BE49-F238E27FC236}">
                <a16:creationId xmlns:a16="http://schemas.microsoft.com/office/drawing/2014/main" id="{22349811-2CEE-5FF9-692C-56AC07F062A7}"/>
              </a:ext>
            </a:extLst>
          </p:cNvPr>
          <p:cNvSpPr txBox="1"/>
          <p:nvPr/>
        </p:nvSpPr>
        <p:spPr>
          <a:xfrm>
            <a:off x="214528" y="9782429"/>
            <a:ext cx="16980666" cy="3286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17170" lvl="1" algn="l">
              <a:lnSpc>
                <a:spcPts val="2879"/>
              </a:lnSpc>
            </a:pPr>
            <a:r>
              <a:rPr lang="en-US" altLang="ko-KR" sz="2000" dirty="0">
                <a:solidFill>
                  <a:schemeClr val="bg1">
                    <a:lumMod val="50000"/>
                  </a:schemeClr>
                </a:solidFill>
                <a:latin typeface="Montserrat Classic" panose="020B0600000101010101" charset="0"/>
                <a:cs typeface="Arial" panose="020B0604020202020204" pitchFamily="34" charset="0"/>
              </a:rPr>
              <a:t>* Assuming £1 per targeting one customer </a:t>
            </a:r>
          </a:p>
        </p:txBody>
      </p: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53F6BA08-9D2D-5369-AE62-74BF87C255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700693"/>
              </p:ext>
            </p:extLst>
          </p:nvPr>
        </p:nvGraphicFramePr>
        <p:xfrm>
          <a:off x="13696436" y="2857500"/>
          <a:ext cx="3296164" cy="2942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96164">
                  <a:extLst>
                    <a:ext uri="{9D8B030D-6E8A-4147-A177-3AD203B41FA5}">
                      <a16:colId xmlns:a16="http://schemas.microsoft.com/office/drawing/2014/main" val="3717639871"/>
                    </a:ext>
                  </a:extLst>
                </a:gridCol>
              </a:tblGrid>
              <a:tr h="5723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Montserrat Classic Bold" panose="020B0600000101010101" charset="0"/>
                        </a:rPr>
                        <a:t>When we target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Montserrat Classic Bold" panose="020B0600000101010101" charset="0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7825022"/>
                  </a:ext>
                </a:extLst>
              </a:tr>
              <a:tr h="237040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latin typeface="Montserrat Classic Bold" panose="020B0600000101010101" charset="0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196179"/>
                  </a:ext>
                </a:extLst>
              </a:tr>
            </a:tbl>
          </a:graphicData>
        </a:graphic>
      </p:graphicFrame>
      <p:grpSp>
        <p:nvGrpSpPr>
          <p:cNvPr id="31" name="그룹 30">
            <a:extLst>
              <a:ext uri="{FF2B5EF4-FFF2-40B4-BE49-F238E27FC236}">
                <a16:creationId xmlns:a16="http://schemas.microsoft.com/office/drawing/2014/main" id="{0C03216B-BD7A-146C-D79F-CC65A3710E7E}"/>
              </a:ext>
            </a:extLst>
          </p:cNvPr>
          <p:cNvGrpSpPr/>
          <p:nvPr/>
        </p:nvGrpSpPr>
        <p:grpSpPr>
          <a:xfrm>
            <a:off x="14235398" y="3543300"/>
            <a:ext cx="2147602" cy="2147602"/>
            <a:chOff x="14565735" y="3418915"/>
            <a:chExt cx="2147602" cy="2147602"/>
          </a:xfrm>
        </p:grpSpPr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6B1B170D-AB35-9987-258B-907B7F7EB91F}"/>
                </a:ext>
              </a:extLst>
            </p:cNvPr>
            <p:cNvSpPr/>
            <p:nvPr/>
          </p:nvSpPr>
          <p:spPr>
            <a:xfrm>
              <a:off x="14565735" y="3418915"/>
              <a:ext cx="2147602" cy="2147602"/>
            </a:xfrm>
            <a:custGeom>
              <a:avLst/>
              <a:gdLst/>
              <a:ahLst/>
              <a:cxnLst/>
              <a:rect l="l" t="t" r="r" b="b"/>
              <a:pathLst>
                <a:path w="2863469" h="2863469">
                  <a:moveTo>
                    <a:pt x="0" y="1431798"/>
                  </a:moveTo>
                  <a:cubicBezTo>
                    <a:pt x="0" y="640969"/>
                    <a:pt x="640969" y="0"/>
                    <a:pt x="1431798" y="0"/>
                  </a:cubicBezTo>
                  <a:cubicBezTo>
                    <a:pt x="2222627" y="0"/>
                    <a:pt x="2863469" y="640969"/>
                    <a:pt x="2863469" y="1431798"/>
                  </a:cubicBezTo>
                  <a:cubicBezTo>
                    <a:pt x="2863469" y="2222627"/>
                    <a:pt x="2222500" y="2863469"/>
                    <a:pt x="1431798" y="2863469"/>
                  </a:cubicBezTo>
                  <a:cubicBezTo>
                    <a:pt x="641096" y="2863469"/>
                    <a:pt x="0" y="2222500"/>
                    <a:pt x="0" y="1431798"/>
                  </a:cubicBezTo>
                  <a:close/>
                </a:path>
              </a:pathLst>
            </a:custGeom>
            <a:solidFill>
              <a:srgbClr val="004AAD"/>
            </a:solidFill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83D5DB2-95D4-570A-9EDD-4C32F4449195}"/>
                </a:ext>
              </a:extLst>
            </p:cNvPr>
            <p:cNvSpPr txBox="1"/>
            <p:nvPr/>
          </p:nvSpPr>
          <p:spPr>
            <a:xfrm>
              <a:off x="14769086" y="3832346"/>
              <a:ext cx="17848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dirty="0">
                  <a:solidFill>
                    <a:schemeClr val="bg1"/>
                  </a:solidFill>
                  <a:latin typeface="Montserrat Classic Bold" panose="020B0600000101010101" charset="0"/>
                </a:rPr>
                <a:t>20</a:t>
              </a:r>
              <a:r>
                <a:rPr lang="en-US" altLang="ko-KR" sz="4000" dirty="0">
                  <a:solidFill>
                    <a:schemeClr val="bg1"/>
                  </a:solidFill>
                  <a:latin typeface="Montserrat Classic Bold" panose="020B0600000101010101" charset="0"/>
                </a:rPr>
                <a:t>%</a:t>
              </a:r>
              <a:endParaRPr lang="ko-KR" altLang="en-US" sz="4800" dirty="0">
                <a:solidFill>
                  <a:schemeClr val="bg1"/>
                </a:solidFill>
                <a:latin typeface="Montserrat Classic Bold" panose="020B0600000101010101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FA5097B-E9FD-FFB2-D093-18DD4F264793}"/>
                </a:ext>
              </a:extLst>
            </p:cNvPr>
            <p:cNvSpPr txBox="1"/>
            <p:nvPr/>
          </p:nvSpPr>
          <p:spPr>
            <a:xfrm>
              <a:off x="14725136" y="4601585"/>
              <a:ext cx="178485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Montserrat Classic Bold" panose="020B0600000101010101" charset="0"/>
                </a:rPr>
                <a:t>no. of the customer data</a:t>
              </a:r>
              <a:endParaRPr lang="ko-KR" altLang="en-US" dirty="0">
                <a:solidFill>
                  <a:schemeClr val="bg1"/>
                </a:solidFill>
                <a:latin typeface="Montserrat Classic Bold" panose="020B0600000101010101" charset="0"/>
              </a:endParaRPr>
            </a:p>
          </p:txBody>
        </p:sp>
      </p:grpSp>
      <p:graphicFrame>
        <p:nvGraphicFramePr>
          <p:cNvPr id="32" name="표 31">
            <a:extLst>
              <a:ext uri="{FF2B5EF4-FFF2-40B4-BE49-F238E27FC236}">
                <a16:creationId xmlns:a16="http://schemas.microsoft.com/office/drawing/2014/main" id="{F03A1341-B756-B582-BFFC-33AC1759A9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7931424"/>
              </p:ext>
            </p:extLst>
          </p:nvPr>
        </p:nvGraphicFramePr>
        <p:xfrm>
          <a:off x="13696436" y="6134100"/>
          <a:ext cx="3296164" cy="2942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96164">
                  <a:extLst>
                    <a:ext uri="{9D8B030D-6E8A-4147-A177-3AD203B41FA5}">
                      <a16:colId xmlns:a16="http://schemas.microsoft.com/office/drawing/2014/main" val="3717639871"/>
                    </a:ext>
                  </a:extLst>
                </a:gridCol>
              </a:tblGrid>
              <a:tr h="57232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Montserrat Classic Bold" panose="020B0600000101010101" charset="0"/>
                        </a:rPr>
                        <a:t>We will gain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Montserrat Classic Bold" panose="020B0600000101010101" charset="0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7825022"/>
                  </a:ext>
                </a:extLst>
              </a:tr>
              <a:tr h="2370402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Montserrat Classic Bold" panose="020B0600000101010101" charset="0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196179"/>
                  </a:ext>
                </a:extLst>
              </a:tr>
            </a:tbl>
          </a:graphicData>
        </a:graphic>
      </p:graphicFrame>
      <p:sp>
        <p:nvSpPr>
          <p:cNvPr id="24" name="Freeform 17">
            <a:extLst>
              <a:ext uri="{FF2B5EF4-FFF2-40B4-BE49-F238E27FC236}">
                <a16:creationId xmlns:a16="http://schemas.microsoft.com/office/drawing/2014/main" id="{EC2DCD21-7D66-67AD-0042-DE636AD57084}"/>
              </a:ext>
            </a:extLst>
          </p:cNvPr>
          <p:cNvSpPr/>
          <p:nvPr/>
        </p:nvSpPr>
        <p:spPr>
          <a:xfrm>
            <a:off x="14325600" y="6838621"/>
            <a:ext cx="2147602" cy="2147602"/>
          </a:xfrm>
          <a:custGeom>
            <a:avLst/>
            <a:gdLst/>
            <a:ahLst/>
            <a:cxnLst/>
            <a:rect l="l" t="t" r="r" b="b"/>
            <a:pathLst>
              <a:path w="2863469" h="2863469">
                <a:moveTo>
                  <a:pt x="0" y="1431798"/>
                </a:moveTo>
                <a:cubicBezTo>
                  <a:pt x="0" y="640969"/>
                  <a:pt x="640969" y="0"/>
                  <a:pt x="1431798" y="0"/>
                </a:cubicBezTo>
                <a:cubicBezTo>
                  <a:pt x="2222627" y="0"/>
                  <a:pt x="2863469" y="640969"/>
                  <a:pt x="2863469" y="1431798"/>
                </a:cubicBezTo>
                <a:cubicBezTo>
                  <a:pt x="2863469" y="2222627"/>
                  <a:pt x="2222500" y="2863469"/>
                  <a:pt x="1431798" y="2863469"/>
                </a:cubicBezTo>
                <a:cubicBezTo>
                  <a:pt x="641096" y="2863469"/>
                  <a:pt x="0" y="2222500"/>
                  <a:pt x="0" y="1431798"/>
                </a:cubicBezTo>
                <a:close/>
              </a:path>
            </a:pathLst>
          </a:custGeom>
          <a:solidFill>
            <a:srgbClr val="004AAD"/>
          </a:solid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D3E5761-C734-3BA8-2643-821047C09912}"/>
              </a:ext>
            </a:extLst>
          </p:cNvPr>
          <p:cNvSpPr txBox="1"/>
          <p:nvPr/>
        </p:nvSpPr>
        <p:spPr>
          <a:xfrm>
            <a:off x="14521950" y="7295821"/>
            <a:ext cx="1784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latin typeface="Montserrat Classic Bold" panose="020B0600000101010101" charset="0"/>
              </a:rPr>
              <a:t>80</a:t>
            </a:r>
            <a:r>
              <a:rPr lang="en-US" altLang="ko-KR" sz="4000" dirty="0">
                <a:solidFill>
                  <a:schemeClr val="bg1"/>
                </a:solidFill>
                <a:latin typeface="Montserrat Classic Bold" panose="020B0600000101010101" charset="0"/>
              </a:rPr>
              <a:t>%</a:t>
            </a:r>
            <a:endParaRPr lang="ko-KR" altLang="en-US" sz="4800" dirty="0">
              <a:solidFill>
                <a:schemeClr val="bg1"/>
              </a:solidFill>
              <a:latin typeface="Montserrat Classic Bold" panose="020B0600000101010101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F304F0-E72D-E0C0-C253-403E12426002}"/>
              </a:ext>
            </a:extLst>
          </p:cNvPr>
          <p:cNvSpPr txBox="1"/>
          <p:nvPr/>
        </p:nvSpPr>
        <p:spPr>
          <a:xfrm>
            <a:off x="14598517" y="8057821"/>
            <a:ext cx="1555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Montserrat Classic Bold" panose="020B0600000101010101" charset="0"/>
              </a:rPr>
              <a:t>of lead conversion</a:t>
            </a:r>
            <a:endParaRPr lang="ko-KR" altLang="en-US" dirty="0">
              <a:solidFill>
                <a:schemeClr val="bg1"/>
              </a:solidFill>
              <a:latin typeface="Montserrat Classic Bold" panose="020B0600000101010101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6F6B562-D8D3-0089-EF98-B16CC9B78828}"/>
              </a:ext>
            </a:extLst>
          </p:cNvPr>
          <p:cNvSpPr/>
          <p:nvPr/>
        </p:nvSpPr>
        <p:spPr>
          <a:xfrm>
            <a:off x="609599" y="2857500"/>
            <a:ext cx="12223811" cy="690885"/>
          </a:xfrm>
          <a:prstGeom prst="rect">
            <a:avLst/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Montserrat Classic" panose="020B0600000101010101" charset="0"/>
              </a:rPr>
              <a:t>Cost of Identifying Potential Customer</a:t>
            </a:r>
            <a:endParaRPr lang="ko-KR" altLang="en-US" sz="3200" dirty="0">
              <a:latin typeface="Montserrat Classic" panose="020B0600000101010101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그림 42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50E5BF60-7E16-D96F-0CDF-1CE57FE603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2" name="AutoShape 2"/>
          <p:cNvSpPr/>
          <p:nvPr/>
        </p:nvSpPr>
        <p:spPr>
          <a:xfrm>
            <a:off x="4341883" y="5912148"/>
            <a:ext cx="2761957" cy="36297"/>
          </a:xfrm>
          <a:prstGeom prst="line">
            <a:avLst/>
          </a:prstGeom>
          <a:ln w="19050" cap="flat">
            <a:solidFill>
              <a:srgbClr val="3F85E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4408728">
            <a:off x="6505873" y="-4125876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0" y="0"/>
                </a:lnTo>
                <a:lnTo>
                  <a:pt x="15887340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" name="Freeform 4"/>
          <p:cNvSpPr/>
          <p:nvPr/>
        </p:nvSpPr>
        <p:spPr>
          <a:xfrm rot="148401" flipH="1">
            <a:off x="15297701" y="384797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6" name="Freeform 6"/>
          <p:cNvSpPr/>
          <p:nvPr/>
        </p:nvSpPr>
        <p:spPr>
          <a:xfrm rot="1082301">
            <a:off x="-5072607" y="6650746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6" y="0"/>
                </a:lnTo>
                <a:lnTo>
                  <a:pt x="11928886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9672736" y="5812067"/>
            <a:ext cx="1775880" cy="0"/>
          </a:xfrm>
          <a:prstGeom prst="line">
            <a:avLst/>
          </a:prstGeom>
          <a:ln w="19050" cap="flat">
            <a:solidFill>
              <a:srgbClr val="3F85E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8" name="AutoShape 8"/>
          <p:cNvSpPr/>
          <p:nvPr/>
        </p:nvSpPr>
        <p:spPr>
          <a:xfrm flipV="1">
            <a:off x="4676441" y="6509532"/>
            <a:ext cx="2627644" cy="1044793"/>
          </a:xfrm>
          <a:prstGeom prst="line">
            <a:avLst/>
          </a:prstGeom>
          <a:ln w="19050" cap="flat">
            <a:solidFill>
              <a:srgbClr val="3F85E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9" name="AutoShape 9"/>
          <p:cNvSpPr/>
          <p:nvPr/>
        </p:nvSpPr>
        <p:spPr>
          <a:xfrm>
            <a:off x="9464030" y="4070411"/>
            <a:ext cx="2448265" cy="77815"/>
          </a:xfrm>
          <a:prstGeom prst="line">
            <a:avLst/>
          </a:prstGeom>
          <a:ln w="19050" cap="flat">
            <a:solidFill>
              <a:srgbClr val="3F85E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10" name="AutoShape 10"/>
          <p:cNvSpPr/>
          <p:nvPr/>
        </p:nvSpPr>
        <p:spPr>
          <a:xfrm flipH="1" flipV="1">
            <a:off x="9464030" y="6519369"/>
            <a:ext cx="1494795" cy="1172413"/>
          </a:xfrm>
          <a:prstGeom prst="line">
            <a:avLst/>
          </a:prstGeom>
          <a:ln w="19050" cap="flat">
            <a:solidFill>
              <a:srgbClr val="3F85E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839013" y="3831495"/>
            <a:ext cx="2885426" cy="1067449"/>
            <a:chOff x="0" y="0"/>
            <a:chExt cx="735782" cy="273656"/>
          </a:xfrm>
          <a:solidFill>
            <a:srgbClr val="004AAD"/>
          </a:solidFill>
        </p:grpSpPr>
        <p:sp>
          <p:nvSpPr>
            <p:cNvPr id="12" name="Freeform 12"/>
            <p:cNvSpPr/>
            <p:nvPr/>
          </p:nvSpPr>
          <p:spPr>
            <a:xfrm>
              <a:off x="0" y="0"/>
              <a:ext cx="735782" cy="273656"/>
            </a:xfrm>
            <a:prstGeom prst="roundRect">
              <a:avLst/>
            </a:prstGeom>
            <a:grpFill/>
          </p:spPr>
          <p:txBody>
            <a:bodyPr/>
            <a:lstStyle/>
            <a:p>
              <a:endParaRPr lang="ko-KR" altLang="en-US" sz="1600" dirty="0">
                <a:latin typeface="Montserrat Classic" panose="020B0600000101010101" charset="0"/>
              </a:endParaRP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47625"/>
              <a:ext cx="735782" cy="321281"/>
            </a:xfrm>
            <a:prstGeom prst="round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 sz="1600" dirty="0">
                <a:latin typeface="Montserrat Classic" panose="020B0600000101010101" charset="0"/>
              </a:endParaRP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096910" y="4000500"/>
            <a:ext cx="2244973" cy="4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337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Montserrat Classic Bold"/>
              </a:rPr>
              <a:t>Age: 40-60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584525" y="5381280"/>
            <a:ext cx="3139914" cy="1067449"/>
            <a:chOff x="0" y="0"/>
            <a:chExt cx="800676" cy="273656"/>
          </a:xfrm>
          <a:solidFill>
            <a:srgbClr val="004AAD"/>
          </a:solidFill>
        </p:grpSpPr>
        <p:sp>
          <p:nvSpPr>
            <p:cNvPr id="16" name="Freeform 16"/>
            <p:cNvSpPr/>
            <p:nvPr/>
          </p:nvSpPr>
          <p:spPr>
            <a:xfrm>
              <a:off x="0" y="0"/>
              <a:ext cx="800676" cy="273656"/>
            </a:xfrm>
            <a:prstGeom prst="roundRect">
              <a:avLst/>
            </a:prstGeom>
            <a:grpFill/>
          </p:spPr>
          <p:txBody>
            <a:bodyPr/>
            <a:lstStyle/>
            <a:p>
              <a:endParaRPr lang="ko-KR" altLang="en-US" sz="1600" dirty="0">
                <a:latin typeface="Montserrat Classic" panose="020B0600000101010101" charset="0"/>
              </a:endParaRP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47625"/>
              <a:ext cx="800676" cy="321281"/>
            </a:xfrm>
            <a:prstGeom prst="round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 sz="1600" dirty="0">
                <a:latin typeface="Montserrat Classic" panose="020B0600000101010101" charset="0"/>
              </a:endParaRPr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612688" y="5524500"/>
            <a:ext cx="2729195" cy="4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337"/>
              </a:lnSpc>
              <a:spcBef>
                <a:spcPct val="0"/>
              </a:spcBef>
            </a:pPr>
            <a:r>
              <a:rPr lang="en-US" sz="2800" u="none" strike="noStrike" dirty="0">
                <a:solidFill>
                  <a:srgbClr val="FFFFFF"/>
                </a:solidFill>
                <a:latin typeface="Montserrat Classic Bold"/>
              </a:rPr>
              <a:t> Vintage: 50+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00935" y="6874955"/>
            <a:ext cx="3624695" cy="1642447"/>
            <a:chOff x="0" y="0"/>
            <a:chExt cx="924295" cy="421065"/>
          </a:xfrm>
          <a:solidFill>
            <a:srgbClr val="004AAD"/>
          </a:solidFill>
        </p:grpSpPr>
        <p:sp>
          <p:nvSpPr>
            <p:cNvPr id="20" name="Freeform 20"/>
            <p:cNvSpPr/>
            <p:nvPr/>
          </p:nvSpPr>
          <p:spPr>
            <a:xfrm>
              <a:off x="0" y="0"/>
              <a:ext cx="924295" cy="421065"/>
            </a:xfrm>
            <a:prstGeom prst="roundRect">
              <a:avLst/>
            </a:prstGeom>
            <a:grpFill/>
          </p:spPr>
          <p:txBody>
            <a:bodyPr/>
            <a:lstStyle/>
            <a:p>
              <a:endParaRPr lang="ko-KR" altLang="en-US" sz="1600" dirty="0">
                <a:latin typeface="Montserrat Classic" panose="020B0600000101010101" charset="0"/>
              </a:endParaRP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47625"/>
              <a:ext cx="924295" cy="468690"/>
            </a:xfrm>
            <a:prstGeom prst="round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 sz="1600" dirty="0">
                <a:latin typeface="Montserrat Classic" panose="020B0600000101010101" charset="0"/>
              </a:endParaRP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891836" y="7048500"/>
            <a:ext cx="3450047" cy="1034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337"/>
              </a:lnSpc>
              <a:spcBef>
                <a:spcPct val="0"/>
              </a:spcBef>
            </a:pPr>
            <a:r>
              <a:rPr lang="en-US" sz="2800" u="none" strike="noStrike" dirty="0">
                <a:solidFill>
                  <a:srgbClr val="FFFFFF"/>
                </a:solidFill>
                <a:latin typeface="Montserrat Classic Bold"/>
              </a:rPr>
              <a:t> Have Active</a:t>
            </a:r>
          </a:p>
          <a:p>
            <a:pPr marL="0" lvl="0" indent="0" algn="r">
              <a:lnSpc>
                <a:spcPts val="4337"/>
              </a:lnSpc>
              <a:spcBef>
                <a:spcPct val="0"/>
              </a:spcBef>
            </a:pPr>
            <a:r>
              <a:rPr lang="en-US" sz="2800" u="none" strike="noStrike" dirty="0">
                <a:solidFill>
                  <a:srgbClr val="FFFFFF"/>
                </a:solidFill>
                <a:latin typeface="Montserrat Classic Bold"/>
              </a:rPr>
              <a:t>Credit Product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0875591" y="6874955"/>
            <a:ext cx="6683454" cy="1642447"/>
            <a:chOff x="0" y="0"/>
            <a:chExt cx="1704277" cy="421065"/>
          </a:xfrm>
          <a:solidFill>
            <a:srgbClr val="004AAD"/>
          </a:solidFill>
        </p:grpSpPr>
        <p:sp>
          <p:nvSpPr>
            <p:cNvPr id="24" name="Freeform 24"/>
            <p:cNvSpPr/>
            <p:nvPr/>
          </p:nvSpPr>
          <p:spPr>
            <a:xfrm>
              <a:off x="0" y="0"/>
              <a:ext cx="1704277" cy="421065"/>
            </a:xfrm>
            <a:prstGeom prst="roundRect">
              <a:avLst/>
            </a:prstGeom>
            <a:grpFill/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1704277" cy="468690"/>
            </a:xfrm>
            <a:prstGeom prst="round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 dirty="0">
                <a:latin typeface="Montserrat Classic" panose="020B0600000101010101" charset="0"/>
              </a:endParaRP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10875591" y="3482666"/>
            <a:ext cx="6556280" cy="1274321"/>
            <a:chOff x="0" y="0"/>
            <a:chExt cx="1671848" cy="326690"/>
          </a:xfrm>
          <a:solidFill>
            <a:srgbClr val="004AAD"/>
          </a:solidFill>
        </p:grpSpPr>
        <p:sp>
          <p:nvSpPr>
            <p:cNvPr id="27" name="Freeform 27"/>
            <p:cNvSpPr/>
            <p:nvPr/>
          </p:nvSpPr>
          <p:spPr>
            <a:xfrm>
              <a:off x="0" y="0"/>
              <a:ext cx="1671848" cy="326690"/>
            </a:xfrm>
            <a:prstGeom prst="roundRect">
              <a:avLst/>
            </a:prstGeom>
            <a:grpFill/>
          </p:spPr>
          <p:txBody>
            <a:bodyPr/>
            <a:lstStyle/>
            <a:p>
              <a:endParaRPr lang="ko-KR" altLang="en-US" dirty="0">
                <a:latin typeface="Montserrat Classic" panose="020B0600000101010101" charset="0"/>
              </a:endParaRPr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1671848" cy="374315"/>
            </a:xfrm>
            <a:prstGeom prst="round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 dirty="0">
                <a:latin typeface="Montserrat Classic" panose="020B0600000101010101" charset="0"/>
              </a:endParaRP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0875591" y="5214269"/>
            <a:ext cx="6071080" cy="1060175"/>
            <a:chOff x="0" y="0"/>
            <a:chExt cx="1548122" cy="271791"/>
          </a:xfrm>
          <a:solidFill>
            <a:srgbClr val="004AAD"/>
          </a:solidFill>
        </p:grpSpPr>
        <p:sp>
          <p:nvSpPr>
            <p:cNvPr id="30" name="Freeform 30"/>
            <p:cNvSpPr/>
            <p:nvPr/>
          </p:nvSpPr>
          <p:spPr>
            <a:xfrm>
              <a:off x="0" y="0"/>
              <a:ext cx="1548122" cy="271791"/>
            </a:xfrm>
            <a:prstGeom prst="roundRect">
              <a:avLst/>
            </a:prstGeom>
            <a:grpFill/>
          </p:spPr>
          <p:txBody>
            <a:bodyPr/>
            <a:lstStyle/>
            <a:p>
              <a:endParaRPr lang="ko-KR" altLang="en-US" sz="1200" dirty="0">
                <a:latin typeface="Montserrat Classic" panose="020B0600000101010101" charset="0"/>
              </a:endParaRPr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47625"/>
              <a:ext cx="1548122" cy="319416"/>
            </a:xfrm>
            <a:prstGeom prst="round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 sz="1100" dirty="0">
                <a:latin typeface="Montserrat Classic" panose="020B0600000101010101" charset="0"/>
              </a:endParaRPr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1361990" y="7105575"/>
            <a:ext cx="6141575" cy="1034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337"/>
              </a:lnSpc>
              <a:spcBef>
                <a:spcPct val="0"/>
              </a:spcBef>
            </a:pPr>
            <a:r>
              <a:rPr lang="en-US" sz="2800" u="none" strike="noStrike" dirty="0">
                <a:solidFill>
                  <a:srgbClr val="FFFFFF"/>
                </a:solidFill>
                <a:latin typeface="Montserrat Classic Bold"/>
              </a:rPr>
              <a:t>Average Account Balance: </a:t>
            </a:r>
          </a:p>
          <a:p>
            <a:pPr marL="0" lvl="0" indent="0">
              <a:lnSpc>
                <a:spcPts val="4337"/>
              </a:lnSpc>
              <a:spcBef>
                <a:spcPct val="0"/>
              </a:spcBef>
            </a:pPr>
            <a:r>
              <a:rPr lang="en-US" sz="2800" u="none" strike="noStrike" dirty="0">
                <a:solidFill>
                  <a:srgbClr val="FFFFFF"/>
                </a:solidFill>
                <a:latin typeface="Montserrat Classic Bold"/>
              </a:rPr>
              <a:t>~ 1,200,000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398513" y="3467100"/>
            <a:ext cx="5925337" cy="1034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337"/>
              </a:lnSpc>
              <a:spcBef>
                <a:spcPct val="0"/>
              </a:spcBef>
            </a:pPr>
            <a:r>
              <a:rPr lang="en-US" sz="2800" u="none" strike="noStrike" dirty="0">
                <a:solidFill>
                  <a:srgbClr val="FFFFFF"/>
                </a:solidFill>
                <a:latin typeface="Montserrat Classic Bold"/>
              </a:rPr>
              <a:t>Occupation:</a:t>
            </a:r>
          </a:p>
          <a:p>
            <a:pPr marL="0" lvl="0" indent="0">
              <a:lnSpc>
                <a:spcPts val="4337"/>
              </a:lnSpc>
              <a:spcBef>
                <a:spcPct val="0"/>
              </a:spcBef>
            </a:pPr>
            <a:r>
              <a:rPr lang="en-US" sz="2800" u="none" strike="noStrike" dirty="0">
                <a:solidFill>
                  <a:srgbClr val="FFFFFF"/>
                </a:solidFill>
                <a:latin typeface="Montserrat Classic Bold"/>
              </a:rPr>
              <a:t>Self-Employed &amp; Salaried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1353370" y="5346091"/>
            <a:ext cx="5486830" cy="483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4337"/>
              </a:lnSpc>
              <a:spcBef>
                <a:spcPct val="0"/>
              </a:spcBef>
            </a:pPr>
            <a:r>
              <a:rPr lang="en-US" sz="2800" u="none" strike="noStrike" dirty="0">
                <a:solidFill>
                  <a:srgbClr val="FFFFFF"/>
                </a:solidFill>
                <a:latin typeface="Montserrat Classic Bold"/>
              </a:rPr>
              <a:t>Channel Code: X2 and X4</a:t>
            </a:r>
          </a:p>
        </p:txBody>
      </p:sp>
      <p:sp>
        <p:nvSpPr>
          <p:cNvPr id="35" name="AutoShape 35"/>
          <p:cNvSpPr/>
          <p:nvPr/>
        </p:nvSpPr>
        <p:spPr>
          <a:xfrm>
            <a:off x="4724439" y="4362363"/>
            <a:ext cx="2379401" cy="821167"/>
          </a:xfrm>
          <a:prstGeom prst="line">
            <a:avLst/>
          </a:prstGeom>
          <a:ln w="19050" cap="flat">
            <a:solidFill>
              <a:srgbClr val="3F85E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6" name="Freeform 36"/>
          <p:cNvSpPr/>
          <p:nvPr/>
        </p:nvSpPr>
        <p:spPr>
          <a:xfrm>
            <a:off x="5363898" y="3558843"/>
            <a:ext cx="4958558" cy="4958558"/>
          </a:xfrm>
          <a:custGeom>
            <a:avLst/>
            <a:gdLst/>
            <a:ahLst/>
            <a:cxnLst/>
            <a:rect l="l" t="t" r="r" b="b"/>
            <a:pathLst>
              <a:path w="4958558" h="4958558">
                <a:moveTo>
                  <a:pt x="0" y="0"/>
                </a:moveTo>
                <a:lnTo>
                  <a:pt x="4958558" y="0"/>
                </a:lnTo>
                <a:lnTo>
                  <a:pt x="4958558" y="4958559"/>
                </a:lnTo>
                <a:lnTo>
                  <a:pt x="0" y="495855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3DE57EA-AC85-9644-841B-FA27CFDED9FF}"/>
              </a:ext>
            </a:extLst>
          </p:cNvPr>
          <p:cNvCxnSpPr>
            <a:cxnSpLocks/>
          </p:cNvCxnSpPr>
          <p:nvPr/>
        </p:nvCxnSpPr>
        <p:spPr>
          <a:xfrm>
            <a:off x="410142" y="506651"/>
            <a:ext cx="174968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24CDE4D5-67C5-2521-D02B-990340C2B5BE}"/>
              </a:ext>
            </a:extLst>
          </p:cNvPr>
          <p:cNvSpPr/>
          <p:nvPr/>
        </p:nvSpPr>
        <p:spPr>
          <a:xfrm>
            <a:off x="11297670" y="-114300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3. Marketing Strategies</a:t>
            </a:r>
          </a:p>
        </p:txBody>
      </p:sp>
      <p:sp>
        <p:nvSpPr>
          <p:cNvPr id="38" name="TextBox 47">
            <a:extLst>
              <a:ext uri="{FF2B5EF4-FFF2-40B4-BE49-F238E27FC236}">
                <a16:creationId xmlns:a16="http://schemas.microsoft.com/office/drawing/2014/main" id="{346E5E3D-C91C-3F9B-7A7D-2143E02D77BE}"/>
              </a:ext>
            </a:extLst>
          </p:cNvPr>
          <p:cNvSpPr txBox="1"/>
          <p:nvPr/>
        </p:nvSpPr>
        <p:spPr>
          <a:xfrm>
            <a:off x="214528" y="2138909"/>
            <a:ext cx="16980666" cy="348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4340" lvl="1" indent="-217170" algn="l">
              <a:lnSpc>
                <a:spcPts val="2879"/>
              </a:lnSpc>
              <a:buFont typeface="Arial"/>
              <a:buChar char="•"/>
            </a:pPr>
            <a:r>
              <a:rPr lang="en-US" altLang="ko-KR" sz="2400" dirty="0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rPr>
              <a:t>The customer profile derived from World Plus historical data</a:t>
            </a:r>
          </a:p>
        </p:txBody>
      </p:sp>
      <p:sp>
        <p:nvSpPr>
          <p:cNvPr id="42" name="TextBox 4">
            <a:extLst>
              <a:ext uri="{FF2B5EF4-FFF2-40B4-BE49-F238E27FC236}">
                <a16:creationId xmlns:a16="http://schemas.microsoft.com/office/drawing/2014/main" id="{A3E2963B-EC6E-318B-2A27-AF6036834B18}"/>
              </a:ext>
            </a:extLst>
          </p:cNvPr>
          <p:cNvSpPr txBox="1"/>
          <p:nvPr/>
        </p:nvSpPr>
        <p:spPr>
          <a:xfrm>
            <a:off x="410142" y="952500"/>
            <a:ext cx="178778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6600" dirty="0">
                <a:solidFill>
                  <a:srgbClr val="004AAD"/>
                </a:solidFill>
                <a:latin typeface="Montserrat Classic Bold"/>
              </a:rPr>
              <a:t>Who is our potential target customer?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그림 55" descr="종이접기, 창작 예술이(가) 표시된 사진&#10;&#10;자동 생성된 설명">
            <a:extLst>
              <a:ext uri="{FF2B5EF4-FFF2-40B4-BE49-F238E27FC236}">
                <a16:creationId xmlns:a16="http://schemas.microsoft.com/office/drawing/2014/main" id="{9AC0100A-8047-6587-B52F-FB6D1D5345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1101" y1="34426" x2="20757" y2="48733"/>
                        <a14:foregroundMark x1="20757" y1="48733" x2="23853" y2="51416"/>
                        <a14:foregroundMark x1="29014" y1="61997" x2="29817" y2="70790"/>
                        <a14:foregroundMark x1="54702" y1="57973" x2="61239" y2="603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0" y="8521545"/>
            <a:ext cx="2265339" cy="1743168"/>
          </a:xfrm>
          <a:prstGeom prst="rect">
            <a:avLst/>
          </a:prstGeom>
        </p:spPr>
      </p:pic>
      <p:sp>
        <p:nvSpPr>
          <p:cNvPr id="22" name="Freeform 2">
            <a:extLst>
              <a:ext uri="{FF2B5EF4-FFF2-40B4-BE49-F238E27FC236}">
                <a16:creationId xmlns:a16="http://schemas.microsoft.com/office/drawing/2014/main" id="{ED403E97-0339-E3EF-457B-094B5213F3E4}"/>
              </a:ext>
            </a:extLst>
          </p:cNvPr>
          <p:cNvSpPr/>
          <p:nvPr/>
        </p:nvSpPr>
        <p:spPr>
          <a:xfrm rot="4408728">
            <a:off x="7569785" y="-1383716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0" y="0"/>
                </a:lnTo>
                <a:lnTo>
                  <a:pt x="15887340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2" name="Freeform 2"/>
          <p:cNvSpPr/>
          <p:nvPr/>
        </p:nvSpPr>
        <p:spPr>
          <a:xfrm rot="4408728">
            <a:off x="7890618" y="-3822115"/>
            <a:ext cx="15887340" cy="15887340"/>
          </a:xfrm>
          <a:custGeom>
            <a:avLst/>
            <a:gdLst/>
            <a:ahLst/>
            <a:cxnLst/>
            <a:rect l="l" t="t" r="r" b="b"/>
            <a:pathLst>
              <a:path w="15887340" h="15887340">
                <a:moveTo>
                  <a:pt x="0" y="0"/>
                </a:moveTo>
                <a:lnTo>
                  <a:pt x="15887340" y="0"/>
                </a:lnTo>
                <a:lnTo>
                  <a:pt x="15887340" y="15887340"/>
                </a:lnTo>
                <a:lnTo>
                  <a:pt x="0" y="158873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35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3" name="Freeform 3"/>
          <p:cNvSpPr/>
          <p:nvPr/>
        </p:nvSpPr>
        <p:spPr>
          <a:xfrm rot="148401" flipH="1">
            <a:off x="15306522" y="528005"/>
            <a:ext cx="6729406" cy="5469172"/>
          </a:xfrm>
          <a:custGeom>
            <a:avLst/>
            <a:gdLst/>
            <a:ahLst/>
            <a:cxnLst/>
            <a:rect l="l" t="t" r="r" b="b"/>
            <a:pathLst>
              <a:path w="6729406" h="5469172">
                <a:moveTo>
                  <a:pt x="6729406" y="0"/>
                </a:moveTo>
                <a:lnTo>
                  <a:pt x="0" y="0"/>
                </a:lnTo>
                <a:lnTo>
                  <a:pt x="0" y="5469172"/>
                </a:lnTo>
                <a:lnTo>
                  <a:pt x="6729406" y="5469172"/>
                </a:lnTo>
                <a:lnTo>
                  <a:pt x="6729406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4" name="Freeform 4"/>
          <p:cNvSpPr/>
          <p:nvPr/>
        </p:nvSpPr>
        <p:spPr>
          <a:xfrm rot="1082301">
            <a:off x="-5223097" y="6848007"/>
            <a:ext cx="11928886" cy="8231043"/>
          </a:xfrm>
          <a:custGeom>
            <a:avLst/>
            <a:gdLst/>
            <a:ahLst/>
            <a:cxnLst/>
            <a:rect l="l" t="t" r="r" b="b"/>
            <a:pathLst>
              <a:path w="11928886" h="8231043">
                <a:moveTo>
                  <a:pt x="0" y="0"/>
                </a:moveTo>
                <a:lnTo>
                  <a:pt x="11928887" y="0"/>
                </a:lnTo>
                <a:lnTo>
                  <a:pt x="11928887" y="8231043"/>
                </a:lnTo>
                <a:lnTo>
                  <a:pt x="0" y="823104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50000"/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 dirty="0">
              <a:latin typeface="Montserrat Classic" panose="020B0600000101010101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16744E6-D495-4EA5-8E19-7A254C52F4B5}"/>
              </a:ext>
            </a:extLst>
          </p:cNvPr>
          <p:cNvSpPr/>
          <p:nvPr/>
        </p:nvSpPr>
        <p:spPr>
          <a:xfrm>
            <a:off x="609600" y="3017966"/>
            <a:ext cx="8302640" cy="694093"/>
          </a:xfrm>
          <a:prstGeom prst="rect">
            <a:avLst/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Montserrat Classic" panose="020B0600000101010101" charset="0"/>
              </a:rPr>
              <a:t>Key Claims</a:t>
            </a:r>
            <a:endParaRPr lang="ko-KR" altLang="en-US" sz="3200" dirty="0">
              <a:latin typeface="Montserrat Classic" panose="020B0600000101010101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FAD712-CC1B-DF23-D7ED-BB36F8BDB3C5}"/>
              </a:ext>
            </a:extLst>
          </p:cNvPr>
          <p:cNvSpPr txBox="1"/>
          <p:nvPr/>
        </p:nvSpPr>
        <p:spPr>
          <a:xfrm>
            <a:off x="9415497" y="9408996"/>
            <a:ext cx="83026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i="0" dirty="0">
                <a:solidFill>
                  <a:schemeClr val="bg1">
                    <a:lumMod val="50000"/>
                  </a:schemeClr>
                </a:solidFill>
                <a:effectLst/>
                <a:latin typeface="Montserrat Classic" panose="020B0600000101010101" charset="0"/>
                <a:cs typeface="Arial" panose="020B0604020202020204" pitchFamily="34" charset="0"/>
              </a:rPr>
              <a:t>2024 Marketing Roadmap: More Customer Focus, More Streamlining &amp; Fresh Takes on Life’s Milestones, The Financial Brand, 25,11,23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828A1E9-2C4F-ECD4-BF98-638D0C0E9928}"/>
              </a:ext>
            </a:extLst>
          </p:cNvPr>
          <p:cNvSpPr txBox="1"/>
          <p:nvPr/>
        </p:nvSpPr>
        <p:spPr>
          <a:xfrm>
            <a:off x="778246" y="9410700"/>
            <a:ext cx="80734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600" i="0">
                <a:solidFill>
                  <a:schemeClr val="bg1">
                    <a:lumMod val="50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Montserrat Classic" panose="020B0600000101010101" charset="0"/>
              </a:rPr>
              <a:t>How do Brits choose their banks?,</a:t>
            </a:r>
            <a:r>
              <a:rPr lang="ko-KR" altLang="en-US" dirty="0">
                <a:latin typeface="Montserrat Classic" panose="020B0600000101010101" charset="0"/>
              </a:rPr>
              <a:t> </a:t>
            </a:r>
            <a:r>
              <a:rPr lang="en-US" altLang="ko-KR" dirty="0">
                <a:latin typeface="Montserrat Classic" panose="020B0600000101010101" charset="0"/>
              </a:rPr>
              <a:t>raisin, 07.04.2022</a:t>
            </a:r>
          </a:p>
        </p:txBody>
      </p:sp>
      <p:sp>
        <p:nvSpPr>
          <p:cNvPr id="5" name="TextBox 47">
            <a:extLst>
              <a:ext uri="{FF2B5EF4-FFF2-40B4-BE49-F238E27FC236}">
                <a16:creationId xmlns:a16="http://schemas.microsoft.com/office/drawing/2014/main" id="{10A112CA-E549-9D55-A385-CE82F7B86298}"/>
              </a:ext>
            </a:extLst>
          </p:cNvPr>
          <p:cNvSpPr txBox="1"/>
          <p:nvPr/>
        </p:nvSpPr>
        <p:spPr>
          <a:xfrm>
            <a:off x="214528" y="2138909"/>
            <a:ext cx="16980666" cy="3489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4340" lvl="1" indent="-217170" algn="l">
              <a:lnSpc>
                <a:spcPts val="2879"/>
              </a:lnSpc>
              <a:buFont typeface="Arial"/>
              <a:buChar char="•"/>
            </a:pPr>
            <a:r>
              <a:rPr lang="en-US" sz="2400" dirty="0">
                <a:solidFill>
                  <a:srgbClr val="374151"/>
                </a:solidFill>
                <a:latin typeface="Montserrat Classic" panose="020B0600000101010101" charset="0"/>
                <a:cs typeface="Arial" panose="020B0604020202020204" pitchFamily="34" charset="0"/>
              </a:rPr>
              <a:t>We suggest a marketing strategy based on the market trends and our client’s data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43A105A5-922F-6715-DB2F-2005D09788DD}"/>
              </a:ext>
            </a:extLst>
          </p:cNvPr>
          <p:cNvSpPr txBox="1"/>
          <p:nvPr/>
        </p:nvSpPr>
        <p:spPr>
          <a:xfrm>
            <a:off x="410142" y="952500"/>
            <a:ext cx="1627765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altLang="ko-KR" sz="6600" dirty="0">
                <a:solidFill>
                  <a:srgbClr val="004AAD"/>
                </a:solidFill>
                <a:latin typeface="Montserrat Classic Bold"/>
              </a:rPr>
              <a:t>How we approach our target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F132563-9827-A75F-4C12-20A28D67E39B}"/>
              </a:ext>
            </a:extLst>
          </p:cNvPr>
          <p:cNvCxnSpPr>
            <a:cxnSpLocks/>
          </p:cNvCxnSpPr>
          <p:nvPr/>
        </p:nvCxnSpPr>
        <p:spPr>
          <a:xfrm>
            <a:off x="410142" y="506651"/>
            <a:ext cx="17496858" cy="0"/>
          </a:xfrm>
          <a:prstGeom prst="line">
            <a:avLst/>
          </a:prstGeom>
          <a:ln w="38100">
            <a:solidFill>
              <a:srgbClr val="004A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A17DA61C-8F30-8F08-FDC8-F6DCD44E1C95}"/>
              </a:ext>
            </a:extLst>
          </p:cNvPr>
          <p:cNvSpPr/>
          <p:nvPr/>
        </p:nvSpPr>
        <p:spPr>
          <a:xfrm>
            <a:off x="11297670" y="-114300"/>
            <a:ext cx="6609330" cy="7971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24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3. Marketing Strategies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673C3AAB-C7A3-E12C-16D3-B32A955E9857}"/>
              </a:ext>
            </a:extLst>
          </p:cNvPr>
          <p:cNvSpPr/>
          <p:nvPr/>
        </p:nvSpPr>
        <p:spPr>
          <a:xfrm>
            <a:off x="9442608" y="3913256"/>
            <a:ext cx="8248419" cy="5282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98857AB-FD6E-5EBF-40D1-E6CF12664227}"/>
              </a:ext>
            </a:extLst>
          </p:cNvPr>
          <p:cNvSpPr/>
          <p:nvPr/>
        </p:nvSpPr>
        <p:spPr>
          <a:xfrm>
            <a:off x="9442609" y="3017966"/>
            <a:ext cx="8302640" cy="694093"/>
          </a:xfrm>
          <a:prstGeom prst="rect">
            <a:avLst/>
          </a:prstGeom>
          <a:solidFill>
            <a:srgbClr val="004AA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Montserrat Classic" panose="020B0600000101010101" charset="0"/>
              </a:rPr>
              <a:t>Marketing Methods</a:t>
            </a:r>
            <a:endParaRPr lang="ko-KR" altLang="en-US" sz="3200" dirty="0">
              <a:latin typeface="Montserrat Classic" panose="020B0600000101010101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EC12CDB-E2A2-E305-62D9-23C6FB0AB601}"/>
              </a:ext>
            </a:extLst>
          </p:cNvPr>
          <p:cNvSpPr txBox="1"/>
          <p:nvPr/>
        </p:nvSpPr>
        <p:spPr>
          <a:xfrm>
            <a:off x="9442608" y="4007703"/>
            <a:ext cx="83026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Customers’ action </a:t>
            </a:r>
          </a:p>
          <a:p>
            <a:pPr algn="ctr"/>
            <a:r>
              <a:rPr lang="en-US" altLang="ko-KR" sz="28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in response to Bank Marketing</a:t>
            </a:r>
            <a:endParaRPr lang="ko-KR" altLang="en-US" sz="2800" dirty="0">
              <a:solidFill>
                <a:srgbClr val="004AAD"/>
              </a:solidFill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9D96A475-7F8E-0730-E0AD-7E81C8E98494}"/>
              </a:ext>
            </a:extLst>
          </p:cNvPr>
          <p:cNvGrpSpPr/>
          <p:nvPr/>
        </p:nvGrpSpPr>
        <p:grpSpPr>
          <a:xfrm>
            <a:off x="9776068" y="4926250"/>
            <a:ext cx="7508822" cy="3805069"/>
            <a:chOff x="9442608" y="4919831"/>
            <a:chExt cx="8235792" cy="3805069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B774C70-BFFA-93D7-8942-8E5D61C28B56}"/>
                </a:ext>
              </a:extLst>
            </p:cNvPr>
            <p:cNvSpPr/>
            <p:nvPr/>
          </p:nvSpPr>
          <p:spPr>
            <a:xfrm>
              <a:off x="9442608" y="5067300"/>
              <a:ext cx="8235792" cy="61686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9B317427-473A-6097-434A-019F1977C6B9}"/>
                </a:ext>
              </a:extLst>
            </p:cNvPr>
            <p:cNvSpPr/>
            <p:nvPr/>
          </p:nvSpPr>
          <p:spPr>
            <a:xfrm>
              <a:off x="9442608" y="5822036"/>
              <a:ext cx="8235792" cy="61686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3A2709AB-E649-E134-DFF8-66789F4BF949}"/>
                </a:ext>
              </a:extLst>
            </p:cNvPr>
            <p:cNvSpPr/>
            <p:nvPr/>
          </p:nvSpPr>
          <p:spPr>
            <a:xfrm>
              <a:off x="9442608" y="6584036"/>
              <a:ext cx="8235792" cy="61686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FC7D75C3-BFF3-15E2-9A86-1C861395A720}"/>
                </a:ext>
              </a:extLst>
            </p:cNvPr>
            <p:cNvSpPr/>
            <p:nvPr/>
          </p:nvSpPr>
          <p:spPr>
            <a:xfrm>
              <a:off x="9442608" y="7346036"/>
              <a:ext cx="8235792" cy="61686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D3249A03-B10A-B917-F36F-79903491A947}"/>
                </a:ext>
              </a:extLst>
            </p:cNvPr>
            <p:cNvSpPr/>
            <p:nvPr/>
          </p:nvSpPr>
          <p:spPr>
            <a:xfrm>
              <a:off x="9442608" y="8108036"/>
              <a:ext cx="8235792" cy="61686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21507D4-64E3-9B61-7F05-319A179CED0F}"/>
                </a:ext>
              </a:extLst>
            </p:cNvPr>
            <p:cNvSpPr/>
            <p:nvPr/>
          </p:nvSpPr>
          <p:spPr>
            <a:xfrm>
              <a:off x="9442608" y="5067300"/>
              <a:ext cx="2901792" cy="61686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8331A19-FC0F-B047-893B-4471B40ACA4A}"/>
                </a:ext>
              </a:extLst>
            </p:cNvPr>
            <p:cNvSpPr/>
            <p:nvPr/>
          </p:nvSpPr>
          <p:spPr>
            <a:xfrm>
              <a:off x="9442608" y="5829300"/>
              <a:ext cx="2596992" cy="61686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59D5D2F-0E56-F553-15D7-0DF7AA34FED7}"/>
                </a:ext>
              </a:extLst>
            </p:cNvPr>
            <p:cNvSpPr/>
            <p:nvPr/>
          </p:nvSpPr>
          <p:spPr>
            <a:xfrm>
              <a:off x="9442608" y="6576772"/>
              <a:ext cx="2292192" cy="61686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A3FA687E-4615-E66D-FAD3-ED66C7113882}"/>
                </a:ext>
              </a:extLst>
            </p:cNvPr>
            <p:cNvSpPr/>
            <p:nvPr/>
          </p:nvSpPr>
          <p:spPr>
            <a:xfrm>
              <a:off x="9442608" y="7346036"/>
              <a:ext cx="2139792" cy="61508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59548F0F-CF38-AE5B-4771-0059B63F17AB}"/>
                </a:ext>
              </a:extLst>
            </p:cNvPr>
            <p:cNvSpPr/>
            <p:nvPr/>
          </p:nvSpPr>
          <p:spPr>
            <a:xfrm>
              <a:off x="9442608" y="8040882"/>
              <a:ext cx="2139792" cy="68401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6433D90-351C-0DB3-0F54-9F544B0C007D}"/>
                </a:ext>
              </a:extLst>
            </p:cNvPr>
            <p:cNvSpPr txBox="1"/>
            <p:nvPr/>
          </p:nvSpPr>
          <p:spPr>
            <a:xfrm>
              <a:off x="9618754" y="4919831"/>
              <a:ext cx="7883500" cy="36606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Montserrat Classic" panose="020B0600000101010101" charset="0"/>
                  <a:cs typeface="Arial" panose="020B0604020202020204" pitchFamily="34" charset="0"/>
                </a:rPr>
                <a:t>Researched a product or service online - 29%</a:t>
              </a:r>
            </a:p>
            <a:p>
              <a:pPr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Montserrat Classic" panose="020B0600000101010101" charset="0"/>
                  <a:cs typeface="Arial" panose="020B0604020202020204" pitchFamily="34" charset="0"/>
                </a:rPr>
                <a:t>Clicked on a social media ad - 20%</a:t>
              </a:r>
            </a:p>
            <a:p>
              <a:pPr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Montserrat Classic" panose="020B0600000101010101" charset="0"/>
                  <a:cs typeface="Arial" panose="020B0604020202020204" pitchFamily="34" charset="0"/>
                </a:rPr>
                <a:t>Responded to an email product offer - 18%</a:t>
              </a:r>
            </a:p>
            <a:p>
              <a:pPr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Montserrat Classic" panose="020B0600000101010101" charset="0"/>
                  <a:cs typeface="Arial" panose="020B0604020202020204" pitchFamily="34" charset="0"/>
                </a:rPr>
                <a:t>Responded to a mail product offer - 16%</a:t>
              </a:r>
            </a:p>
            <a:p>
              <a:pPr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2400" b="0" i="0" dirty="0">
                  <a:solidFill>
                    <a:srgbClr val="000000"/>
                  </a:solidFill>
                  <a:effectLst/>
                  <a:latin typeface="Montserrat Classic" panose="020B0600000101010101" charset="0"/>
                  <a:cs typeface="Arial" panose="020B0604020202020204" pitchFamily="34" charset="0"/>
                </a:rPr>
                <a:t>Followed a company on social media - 16%</a:t>
              </a:r>
            </a:p>
          </p:txBody>
        </p:sp>
      </p:grp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77866B3A-9DE7-E510-9C20-F699F8EEC009}"/>
              </a:ext>
            </a:extLst>
          </p:cNvPr>
          <p:cNvSpPr/>
          <p:nvPr/>
        </p:nvSpPr>
        <p:spPr>
          <a:xfrm>
            <a:off x="696515" y="3933754"/>
            <a:ext cx="8248419" cy="52823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0723E28-1187-E315-DA3E-BA45C5FABE2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894" t="28978" r="3624"/>
          <a:stretch/>
        </p:blipFill>
        <p:spPr>
          <a:xfrm>
            <a:off x="576791" y="4961810"/>
            <a:ext cx="8354974" cy="4164571"/>
          </a:xfrm>
          <a:prstGeom prst="rect">
            <a:avLst/>
          </a:prstGeom>
        </p:spPr>
      </p:pic>
      <p:pic>
        <p:nvPicPr>
          <p:cNvPr id="50" name="그림 49">
            <a:extLst>
              <a:ext uri="{FF2B5EF4-FFF2-40B4-BE49-F238E27FC236}">
                <a16:creationId xmlns:a16="http://schemas.microsoft.com/office/drawing/2014/main" id="{D46E24A0-DAB0-1028-6884-B04A2F2A7B1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468" t="28978" r="3625"/>
          <a:stretch/>
        </p:blipFill>
        <p:spPr>
          <a:xfrm>
            <a:off x="685800" y="4991100"/>
            <a:ext cx="8097628" cy="406074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8A5B63D-2250-306A-966B-F388BC64AF8B}"/>
              </a:ext>
            </a:extLst>
          </p:cNvPr>
          <p:cNvSpPr txBox="1"/>
          <p:nvPr/>
        </p:nvSpPr>
        <p:spPr>
          <a:xfrm>
            <a:off x="522569" y="4007703"/>
            <a:ext cx="83026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The most popular reasons</a:t>
            </a:r>
          </a:p>
          <a:p>
            <a:pPr algn="ctr"/>
            <a:r>
              <a:rPr lang="en-US" altLang="ko-KR" sz="2800" dirty="0">
                <a:solidFill>
                  <a:srgbClr val="004AAD"/>
                </a:solidFill>
                <a:latin typeface="Montserrat Classic" panose="020B0600000101010101" charset="0"/>
                <a:cs typeface="Arial" panose="020B0604020202020204" pitchFamily="34" charset="0"/>
              </a:rPr>
              <a:t>the Brits choose their banks</a:t>
            </a:r>
            <a:endParaRPr lang="ko-KR" altLang="en-US" sz="2800" dirty="0">
              <a:solidFill>
                <a:srgbClr val="004AAD"/>
              </a:solidFill>
              <a:latin typeface="Montserrat Classic" panose="020B0600000101010101" charset="0"/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DBDA4F9-F8D6-EB48-EEA4-C475076D39E5}"/>
              </a:ext>
            </a:extLst>
          </p:cNvPr>
          <p:cNvSpPr txBox="1"/>
          <p:nvPr/>
        </p:nvSpPr>
        <p:spPr>
          <a:xfrm>
            <a:off x="381000" y="5430142"/>
            <a:ext cx="569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4372C4"/>
                </a:solidFill>
              </a:rPr>
              <a:t>V</a:t>
            </a:r>
            <a:endParaRPr lang="ko-KR" altLang="en-US" sz="3600" dirty="0">
              <a:solidFill>
                <a:srgbClr val="4372C4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900B530-B6AA-6B3C-1006-5B3422462E45}"/>
              </a:ext>
            </a:extLst>
          </p:cNvPr>
          <p:cNvSpPr txBox="1"/>
          <p:nvPr/>
        </p:nvSpPr>
        <p:spPr>
          <a:xfrm>
            <a:off x="381000" y="6021169"/>
            <a:ext cx="5690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4372C4"/>
                </a:solidFill>
              </a:rPr>
              <a:t>V</a:t>
            </a:r>
            <a:endParaRPr lang="ko-KR" altLang="en-US" sz="3600" dirty="0">
              <a:solidFill>
                <a:srgbClr val="4372C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4020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5.4|16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3F56F820FCBB74189D1C8C8CD1A8419" ma:contentTypeVersion="12" ma:contentTypeDescription="Create a new document." ma:contentTypeScope="" ma:versionID="956189aacb8786e6ccb3b709c055260d">
  <xsd:schema xmlns:xsd="http://www.w3.org/2001/XMLSchema" xmlns:xs="http://www.w3.org/2001/XMLSchema" xmlns:p="http://schemas.microsoft.com/office/2006/metadata/properties" xmlns:ns3="dbbd7f88-7d6b-4d39-b64c-3c0dc71a98d2" xmlns:ns4="a77ee6e7-d6d2-4ec0-9e4f-6b0da216ff63" targetNamespace="http://schemas.microsoft.com/office/2006/metadata/properties" ma:root="true" ma:fieldsID="1db6a05d1cab37d966d6baec64a5e9d1" ns3:_="" ns4:_="">
    <xsd:import namespace="dbbd7f88-7d6b-4d39-b64c-3c0dc71a98d2"/>
    <xsd:import namespace="a77ee6e7-d6d2-4ec0-9e4f-6b0da216ff63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bd7f88-7d6b-4d39-b64c-3c0dc71a98d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6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7ee6e7-d6d2-4ec0-9e4f-6b0da216ff63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bbd7f88-7d6b-4d39-b64c-3c0dc71a98d2" xsi:nil="true"/>
  </documentManagement>
</p:properties>
</file>

<file path=customXml/itemProps1.xml><?xml version="1.0" encoding="utf-8"?>
<ds:datastoreItem xmlns:ds="http://schemas.openxmlformats.org/officeDocument/2006/customXml" ds:itemID="{03611934-FBAD-4FC2-88D4-638BE0B9F1F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bbd7f88-7d6b-4d39-b64c-3c0dc71a98d2"/>
    <ds:schemaRef ds:uri="a77ee6e7-d6d2-4ec0-9e4f-6b0da216ff6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F7D9FD7-1695-4EE3-BF25-BFDC79188E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9590B76-C436-4FED-B829-C3733839E130}">
  <ds:schemaRefs>
    <ds:schemaRef ds:uri="http://purl.org/dc/elements/1.1/"/>
    <ds:schemaRef ds:uri="http://schemas.microsoft.com/office/2006/metadata/properties"/>
    <ds:schemaRef ds:uri="http://purl.org/dc/terms/"/>
    <ds:schemaRef ds:uri="a77ee6e7-d6d2-4ec0-9e4f-6b0da216ff6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dbbd7f88-7d6b-4d39-b64c-3c0dc71a98d2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2423</TotalTime>
  <Words>765</Words>
  <Application>Microsoft Office PowerPoint</Application>
  <PresentationFormat>사용자 지정</PresentationFormat>
  <Paragraphs>211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Arial</vt:lpstr>
      <vt:lpstr>Calibri</vt:lpstr>
      <vt:lpstr>Montserrat Classic</vt:lpstr>
      <vt:lpstr>Arial Bold</vt:lpstr>
      <vt:lpstr>맑은 고딕</vt:lpstr>
      <vt:lpstr>Montserrat Classic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</dc:title>
  <dc:creator>chayeon</dc:creator>
  <cp:lastModifiedBy>PARK, CHAYEON (PGT)</cp:lastModifiedBy>
  <cp:revision>68</cp:revision>
  <dcterms:created xsi:type="dcterms:W3CDTF">2006-08-16T00:00:00Z</dcterms:created>
  <dcterms:modified xsi:type="dcterms:W3CDTF">2023-12-05T20:21:06Z</dcterms:modified>
  <dc:identifier>DAF1q0moBAE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0x01010073F56F820FCBB74189D1C8C8CD1A8419</vt:lpwstr>
  </property>
</Properties>
</file>

<file path=docProps/thumbnail.jpeg>
</file>